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6" r:id="rId4"/>
    <p:sldId id="283" r:id="rId5"/>
    <p:sldId id="284" r:id="rId6"/>
    <p:sldId id="285" r:id="rId7"/>
    <p:sldId id="286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501821B-8091-4210-9F14-99CBD40F1DD5}">
          <p14:sldIdLst>
            <p14:sldId id="256"/>
          </p14:sldIdLst>
        </p14:section>
        <p14:section name="3 to Goal 2.0 評估工具" id="{DCC7A426-8DB5-41A5-978A-066D052C40ED}">
          <p14:sldIdLst>
            <p14:sldId id="257"/>
            <p14:sldId id="266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9657AE-E8CA-DF4E-3084-7641323ACA57}" name="Chen, Po-Lin" initials="PC" userId="S::CHENPO3@novartis.net::9e22205e-e619-4276-9603-26539f4c37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460A9"/>
    <a:srgbClr val="FFC1C1"/>
    <a:srgbClr val="FFCCCC"/>
    <a:srgbClr val="FF99CC"/>
    <a:srgbClr val="009999"/>
    <a:srgbClr val="F99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 snapToGrid="0">
      <p:cViewPr varScale="1">
        <p:scale>
          <a:sx n="65" d="100"/>
          <a:sy n="65" d="100"/>
        </p:scale>
        <p:origin x="124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, Po-Lin" userId="9e22205e-e619-4276-9603-26539f4c3702" providerId="ADAL" clId="{F6E5208F-8E24-4F36-91F5-0854B2DE9B11}"/>
    <pc:docChg chg="undo custSel modSld">
      <pc:chgData name="Chen, Po-Lin" userId="9e22205e-e619-4276-9603-26539f4c3702" providerId="ADAL" clId="{F6E5208F-8E24-4F36-91F5-0854B2DE9B11}" dt="2025-04-23T01:17:52.829" v="84" actId="1036"/>
      <pc:docMkLst>
        <pc:docMk/>
      </pc:docMkLst>
      <pc:sldChg chg="modSp mod">
        <pc:chgData name="Chen, Po-Lin" userId="9e22205e-e619-4276-9603-26539f4c3702" providerId="ADAL" clId="{F6E5208F-8E24-4F36-91F5-0854B2DE9B11}" dt="2025-04-23T01:12:40.040" v="13"/>
        <pc:sldMkLst>
          <pc:docMk/>
          <pc:sldMk cId="3875097672" sldId="256"/>
        </pc:sldMkLst>
        <pc:spChg chg="mod">
          <ac:chgData name="Chen, Po-Lin" userId="9e22205e-e619-4276-9603-26539f4c3702" providerId="ADAL" clId="{F6E5208F-8E24-4F36-91F5-0854B2DE9B11}" dt="2025-04-23T01:12:40.040" v="13"/>
          <ac:spMkLst>
            <pc:docMk/>
            <pc:sldMk cId="3875097672" sldId="256"/>
            <ac:spMk id="6" creationId="{8FA59D1F-A758-8C28-92B3-CBEFE16EDAC8}"/>
          </ac:spMkLst>
        </pc:spChg>
      </pc:sldChg>
      <pc:sldChg chg="addSp modSp mod">
        <pc:chgData name="Chen, Po-Lin" userId="9e22205e-e619-4276-9603-26539f4c3702" providerId="ADAL" clId="{F6E5208F-8E24-4F36-91F5-0854B2DE9B11}" dt="2025-04-23T01:17:52.829" v="84" actId="1036"/>
        <pc:sldMkLst>
          <pc:docMk/>
          <pc:sldMk cId="4233321490" sldId="257"/>
        </pc:sldMkLst>
        <pc:spChg chg="mod">
          <ac:chgData name="Chen, Po-Lin" userId="9e22205e-e619-4276-9603-26539f4c3702" providerId="ADAL" clId="{F6E5208F-8E24-4F36-91F5-0854B2DE9B11}" dt="2025-04-23T01:16:56.215" v="60" actId="115"/>
          <ac:spMkLst>
            <pc:docMk/>
            <pc:sldMk cId="4233321490" sldId="257"/>
            <ac:spMk id="2" creationId="{44E8DA61-EE4C-8F2F-6F7D-82010CC9D645}"/>
          </ac:spMkLst>
        </pc:spChg>
        <pc:spChg chg="mod">
          <ac:chgData name="Chen, Po-Lin" userId="9e22205e-e619-4276-9603-26539f4c3702" providerId="ADAL" clId="{F6E5208F-8E24-4F36-91F5-0854B2DE9B11}" dt="2025-04-23T01:17:52.829" v="84" actId="1036"/>
          <ac:spMkLst>
            <pc:docMk/>
            <pc:sldMk cId="4233321490" sldId="257"/>
            <ac:spMk id="5" creationId="{39423CA8-65C1-89F4-49D3-8E99F74EE01A}"/>
          </ac:spMkLst>
        </pc:spChg>
        <pc:spChg chg="add mod">
          <ac:chgData name="Chen, Po-Lin" userId="9e22205e-e619-4276-9603-26539f4c3702" providerId="ADAL" clId="{F6E5208F-8E24-4F36-91F5-0854B2DE9B11}" dt="2025-04-23T01:17:48.854" v="81" actId="1036"/>
          <ac:spMkLst>
            <pc:docMk/>
            <pc:sldMk cId="4233321490" sldId="257"/>
            <ac:spMk id="6" creationId="{133614F9-8ECD-23AA-8BD8-3AF812E950DA}"/>
          </ac:spMkLst>
        </pc:spChg>
      </pc:sldChg>
      <pc:sldChg chg="addSp delSp modSp mod">
        <pc:chgData name="Chen, Po-Lin" userId="9e22205e-e619-4276-9603-26539f4c3702" providerId="ADAL" clId="{F6E5208F-8E24-4F36-91F5-0854B2DE9B11}" dt="2025-04-23T01:17:22.181" v="67" actId="1036"/>
        <pc:sldMkLst>
          <pc:docMk/>
          <pc:sldMk cId="2237101639" sldId="266"/>
        </pc:sldMkLst>
        <pc:spChg chg="del">
          <ac:chgData name="Chen, Po-Lin" userId="9e22205e-e619-4276-9603-26539f4c3702" providerId="ADAL" clId="{F6E5208F-8E24-4F36-91F5-0854B2DE9B11}" dt="2025-04-23T01:14:00.988" v="17" actId="478"/>
          <ac:spMkLst>
            <pc:docMk/>
            <pc:sldMk cId="2237101639" sldId="266"/>
            <ac:spMk id="2" creationId="{CB4DEF00-6AA3-461F-F5E7-8584FB110B98}"/>
          </ac:spMkLst>
        </pc:spChg>
        <pc:spChg chg="add mod ord">
          <ac:chgData name="Chen, Po-Lin" userId="9e22205e-e619-4276-9603-26539f4c3702" providerId="ADAL" clId="{F6E5208F-8E24-4F36-91F5-0854B2DE9B11}" dt="2025-04-23T01:17:22.181" v="67" actId="1036"/>
          <ac:spMkLst>
            <pc:docMk/>
            <pc:sldMk cId="2237101639" sldId="266"/>
            <ac:spMk id="4" creationId="{8C1D2ED6-C5E3-9DD6-2828-E929E7B4FB0B}"/>
          </ac:spMkLst>
        </pc:spChg>
      </pc:sldChg>
      <pc:sldChg chg="addSp delSp modSp mod">
        <pc:chgData name="Chen, Po-Lin" userId="9e22205e-e619-4276-9603-26539f4c3702" providerId="ADAL" clId="{F6E5208F-8E24-4F36-91F5-0854B2DE9B11}" dt="2025-04-23T01:17:31.768" v="74" actId="1036"/>
        <pc:sldMkLst>
          <pc:docMk/>
          <pc:sldMk cId="678079136" sldId="285"/>
        </pc:sldMkLst>
        <pc:spChg chg="del">
          <ac:chgData name="Chen, Po-Lin" userId="9e22205e-e619-4276-9603-26539f4c3702" providerId="ADAL" clId="{F6E5208F-8E24-4F36-91F5-0854B2DE9B11}" dt="2025-04-23T01:14:19.978" v="21" actId="478"/>
          <ac:spMkLst>
            <pc:docMk/>
            <pc:sldMk cId="678079136" sldId="285"/>
            <ac:spMk id="2" creationId="{082C5D73-BAD7-E6E3-453C-BA908EEE7E19}"/>
          </ac:spMkLst>
        </pc:spChg>
        <pc:spChg chg="add mod">
          <ac:chgData name="Chen, Po-Lin" userId="9e22205e-e619-4276-9603-26539f4c3702" providerId="ADAL" clId="{F6E5208F-8E24-4F36-91F5-0854B2DE9B11}" dt="2025-04-23T01:14:14.082" v="20"/>
          <ac:spMkLst>
            <pc:docMk/>
            <pc:sldMk cId="678079136" sldId="285"/>
            <ac:spMk id="3" creationId="{E1AD692D-4182-F275-6D63-851A76ADA868}"/>
          </ac:spMkLst>
        </pc:spChg>
        <pc:spChg chg="add mod">
          <ac:chgData name="Chen, Po-Lin" userId="9e22205e-e619-4276-9603-26539f4c3702" providerId="ADAL" clId="{F6E5208F-8E24-4F36-91F5-0854B2DE9B11}" dt="2025-04-23T01:17:31.768" v="74" actId="1036"/>
          <ac:spMkLst>
            <pc:docMk/>
            <pc:sldMk cId="678079136" sldId="285"/>
            <ac:spMk id="4" creationId="{2D458BBC-88F7-2A49-B4E3-2D7DA5FE814A}"/>
          </ac:spMkLst>
        </pc:spChg>
      </pc:sldChg>
      <pc:sldChg chg="modSp mod">
        <pc:chgData name="Chen, Po-Lin" userId="9e22205e-e619-4276-9603-26539f4c3702" providerId="ADAL" clId="{F6E5208F-8E24-4F36-91F5-0854B2DE9B11}" dt="2025-04-23T01:15:52.144" v="58" actId="208"/>
        <pc:sldMkLst>
          <pc:docMk/>
          <pc:sldMk cId="3970095214" sldId="286"/>
        </pc:sldMkLst>
        <pc:spChg chg="mod">
          <ac:chgData name="Chen, Po-Lin" userId="9e22205e-e619-4276-9603-26539f4c3702" providerId="ADAL" clId="{F6E5208F-8E24-4F36-91F5-0854B2DE9B11}" dt="2025-04-23T01:15:52.144" v="58" actId="208"/>
          <ac:spMkLst>
            <pc:docMk/>
            <pc:sldMk cId="3970095214" sldId="286"/>
            <ac:spMk id="6" creationId="{EE1C5BB4-78CA-3B76-1304-51CF5E607E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279F-153C-4062-8C0F-F476734E1740}" type="datetimeFigureOut">
              <a:rPr lang="zh-TW" altLang="en-US" smtClean="0"/>
              <a:t>2025/4/22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EEE03-A7C8-4EED-B518-D5BB331301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95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5E86C-B705-2375-D5D0-AF1655A9D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65068D-DD9D-F16E-AC50-81E4AD239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04775" y="1512888"/>
            <a:ext cx="7256463" cy="40830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EB2D1-42D6-10F5-AC09-B7F82E0CF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50A21-413E-BBCD-809A-591DFA1DF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5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80CA-0B62-4806-84EF-87D648B4ECD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475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37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348" y="841772"/>
            <a:ext cx="7772400" cy="1792224"/>
          </a:xfrm>
        </p:spPr>
        <p:txBody>
          <a:bodyPr anchor="b">
            <a:normAutofit/>
          </a:bodyPr>
          <a:lstStyle>
            <a:lvl1pPr algn="ctr"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348" y="2794569"/>
            <a:ext cx="7772400" cy="115214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6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4BF22C9-B961-1845-AE31-92AADCE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4BF22C9-B961-1845-AE31-92AADCE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3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01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81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1959769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359649"/>
            <a:ext cx="7886700" cy="120758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4BF22C9-B961-1845-AE31-92AADCE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1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F1F5E2-986B-A927-626B-88E0D6D1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645" y="1189704"/>
            <a:ext cx="6420465" cy="1858296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04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8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4BF22C9-B961-1845-AE31-92AADCE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9218"/>
            <a:ext cx="82296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257C0-3CF3-4647-8D29-8BEE07EF657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460A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s.org.tw/index.php?action=academic&amp;id=89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s.org.tw/index.php?action=academic&amp;id=895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s.org.tw/index.php?action=academic&amp;id=895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s.org.tw/index.php?action=academic&amp;id=895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s.org.tw/index.php?action=academic&amp;id=895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A59D1F-A758-8C28-92B3-CBEFE16E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2" y="1359766"/>
            <a:ext cx="7443020" cy="2976260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accent2"/>
                </a:solidFill>
                <a:latin typeface="Arial Black" panose="020B0A04020102020204" pitchFamily="34" charset="0"/>
              </a:rPr>
              <a:t>3 to Goal</a:t>
            </a:r>
            <a:r>
              <a:rPr lang="zh-TW" altLang="en-US" sz="54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n-US" altLang="zh-TW" sz="5400" dirty="0">
                <a:solidFill>
                  <a:schemeClr val="accent2"/>
                </a:solidFill>
                <a:latin typeface="Arial Black" panose="020B0A04020102020204" pitchFamily="34" charset="0"/>
              </a:rPr>
              <a:t>2.0 </a:t>
            </a:r>
            <a:r>
              <a:rPr lang="zh-TW" altLang="en-US" sz="4400" dirty="0">
                <a:latin typeface="Aptos Black" panose="020B0004020202020204" pitchFamily="34" charset="0"/>
                <a:ea typeface="微軟正黑體" panose="020B0604030504040204" pitchFamily="34" charset="-120"/>
              </a:rPr>
              <a:t>評估工具</a:t>
            </a:r>
            <a:br>
              <a:rPr lang="en-US" altLang="zh-TW" sz="6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i="1" dirty="0">
                <a:solidFill>
                  <a:srgbClr val="CC0066"/>
                </a:solidFill>
                <a:ea typeface="微軟正黑體" panose="020B0604030504040204" pitchFamily="34" charset="-120"/>
              </a:rPr>
              <a:t>3</a:t>
            </a:r>
            <a:r>
              <a:rPr lang="en-US" altLang="zh-TW" sz="2800" i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800" i="1" dirty="0">
                <a:solidFill>
                  <a:schemeClr val="bg1">
                    <a:lumMod val="65000"/>
                  </a:schemeClr>
                </a:solidFill>
                <a:ea typeface="微軟正黑體" panose="020B0604030504040204" pitchFamily="34" charset="-120"/>
              </a:rPr>
              <a:t>months reaching</a:t>
            </a:r>
            <a:r>
              <a:rPr lang="en-US" altLang="zh-TW" sz="2800" i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3200" i="1" dirty="0">
                <a:solidFill>
                  <a:srgbClr val="CC0066"/>
                </a:solidFill>
                <a:ea typeface="微軟正黑體" panose="020B0604030504040204" pitchFamily="34" charset="-120"/>
              </a:rPr>
              <a:t>to</a:t>
            </a:r>
            <a:r>
              <a:rPr lang="en-US" altLang="zh-TW" sz="2800" i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800" i="1" dirty="0">
                <a:solidFill>
                  <a:schemeClr val="bg1">
                    <a:lumMod val="65000"/>
                  </a:schemeClr>
                </a:solidFill>
                <a:ea typeface="微軟正黑體" panose="020B0604030504040204" pitchFamily="34" charset="-120"/>
              </a:rPr>
              <a:t>LDL-C</a:t>
            </a:r>
            <a:r>
              <a:rPr lang="en-US" altLang="zh-TW" sz="2800" i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3200" i="1" dirty="0">
                <a:solidFill>
                  <a:srgbClr val="CC0066"/>
                </a:solidFill>
                <a:ea typeface="微軟正黑體" panose="020B0604030504040204" pitchFamily="34" charset="-120"/>
              </a:rPr>
              <a:t>Goal</a:t>
            </a:r>
            <a:endParaRPr lang="en-US" sz="4400" i="1" dirty="0">
              <a:solidFill>
                <a:srgbClr val="CC0066"/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76B204E-32E3-6CE8-003B-AB56079588E1}"/>
              </a:ext>
            </a:extLst>
          </p:cNvPr>
          <p:cNvSpPr txBox="1"/>
          <p:nvPr/>
        </p:nvSpPr>
        <p:spPr>
          <a:xfrm>
            <a:off x="0" y="4866501"/>
            <a:ext cx="262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血脂及動脈硬化學會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3 to goal 2.0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509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9AEF1F4-B80E-3A96-0BBA-279384A3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03CB0E19-F4C8-4F98-96D2-CE1ECDE59975}" type="slidenum">
              <a:rPr lang="en-GB" smtClean="0"/>
              <a:pPr defTabSz="685800"/>
              <a:t>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A17BBD0-978D-A0AF-ADDF-9BCF8CE7B02D}"/>
              </a:ext>
            </a:extLst>
          </p:cNvPr>
          <p:cNvSpPr txBox="1">
            <a:spLocks/>
          </p:cNvSpPr>
          <p:nvPr/>
        </p:nvSpPr>
        <p:spPr>
          <a:xfrm>
            <a:off x="453629" y="233314"/>
            <a:ext cx="5523309" cy="798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33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現況評估 </a:t>
            </a:r>
            <a:r>
              <a:rPr lang="en-US" altLang="zh-TW" sz="33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3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設計策略</a:t>
            </a: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44E8DA61-EE4C-8F2F-6F7D-82010CC9D645}"/>
              </a:ext>
            </a:extLst>
          </p:cNvPr>
          <p:cNvSpPr txBox="1">
            <a:spLocks/>
          </p:cNvSpPr>
          <p:nvPr/>
        </p:nvSpPr>
        <p:spPr>
          <a:xfrm>
            <a:off x="453628" y="888606"/>
            <a:ext cx="8389582" cy="4021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</a:t>
            </a:r>
            <a:r>
              <a:rPr lang="en-US" altLang="zh-TW" sz="2100" b="1" dirty="0">
                <a:solidFill>
                  <a:srgbClr val="0460A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2025</a:t>
            </a:r>
            <a:r>
              <a:rPr lang="zh-TW" altLang="en-US" sz="2100" b="1" dirty="0">
                <a:solidFill>
                  <a:srgbClr val="0460A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台灣血脂管理臨床路徑</a:t>
            </a:r>
            <a:r>
              <a:rPr lang="zh-TW" altLang="en-US" sz="2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為模板，分為</a:t>
            </a:r>
            <a:r>
              <a:rPr lang="zh-TW" altLang="en-US" sz="2100" b="1" u="sng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住院及門診</a:t>
            </a:r>
            <a:r>
              <a:rPr lang="zh-TW" altLang="en-US" sz="2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兩部分</a:t>
            </a:r>
            <a:endParaRPr lang="en-US" altLang="zh-TW" sz="2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85763" indent="-385763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現況評估：繪製</a:t>
            </a:r>
            <a:r>
              <a:rPr lang="zh-TW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參加</a:t>
            </a:r>
            <a:r>
              <a:rPr lang="en-US" altLang="zh-TW" sz="21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 to Goal 2.0</a:t>
            </a:r>
            <a:r>
              <a:rPr lang="zh-TW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</a:t>
            </a:r>
            <a:r>
              <a:rPr lang="zh-TW" altLang="en-US" sz="2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醫院的血脂管理臨床路徑，且根據現況呈現目前達標率、檢測率、調藥比例、衛教等資訊</a:t>
            </a:r>
            <a:endParaRPr lang="en-US" altLang="zh-TW" sz="2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85763" indent="-385763" defTabSz="6858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設計策略：根據現況評估，將希望優化的項目與達成目標填入執行策略模板，設計醫院專屬的策略與目標</a:t>
            </a:r>
            <a:endParaRPr lang="en-US" altLang="zh-TW" sz="2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indent="-171450" defTabSz="685800">
              <a:lnSpc>
                <a:spcPct val="150000"/>
              </a:lnSpc>
              <a:spcBef>
                <a:spcPts val="0"/>
              </a:spcBef>
            </a:pPr>
            <a:r>
              <a:rPr lang="zh-TW" altLang="en-US" sz="2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成果報告呈現：繪製</a:t>
            </a:r>
            <a:r>
              <a:rPr lang="zh-TW" altLang="en-US" sz="2100" b="1" dirty="0">
                <a:solidFill>
                  <a:srgbClr val="33993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參加</a:t>
            </a:r>
            <a:r>
              <a:rPr lang="en-US" altLang="zh-TW" sz="2100" b="1" dirty="0">
                <a:solidFill>
                  <a:srgbClr val="33993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 to Goal 2.0</a:t>
            </a:r>
            <a:r>
              <a:rPr lang="zh-TW" altLang="en-US" sz="2100" b="1" dirty="0">
                <a:solidFill>
                  <a:srgbClr val="33993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後</a:t>
            </a:r>
            <a:r>
              <a:rPr lang="zh-TW" altLang="en-US" sz="2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醫院的血脂管理臨床路徑，透過執行策略優化路徑哪些節點，以及最後達成的成果指標</a:t>
            </a:r>
            <a:endParaRPr lang="en-US" altLang="zh-TW" sz="2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defTabSz="68580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indent="-171450" defTabSz="685800">
              <a:spcBef>
                <a:spcPts val="750"/>
              </a:spcBef>
            </a:pPr>
            <a:endParaRPr lang="en-US" altLang="zh-TW" sz="18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423CA8-65C1-89F4-49D3-8E99F74EE01A}"/>
              </a:ext>
            </a:extLst>
          </p:cNvPr>
          <p:cNvSpPr txBox="1"/>
          <p:nvPr/>
        </p:nvSpPr>
        <p:spPr>
          <a:xfrm>
            <a:off x="0" y="4750175"/>
            <a:ext cx="262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血脂及動脈硬化學會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3 to goal 2.0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33614F9-8ECD-23AA-8BD8-3AF812E950DA}"/>
              </a:ext>
            </a:extLst>
          </p:cNvPr>
          <p:cNvSpPr txBox="1"/>
          <p:nvPr/>
        </p:nvSpPr>
        <p:spPr>
          <a:xfrm>
            <a:off x="1" y="4954087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李貽恒、石崇良（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2024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）。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2025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台灣血脂管理臨床路徑共識。內科學誌，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35(6)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，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426-430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。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https://doi.org/10.6314/JIMT.202412_35(6).04</a:t>
            </a:r>
            <a:endParaRPr lang="zh-TW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 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332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F8568-A47E-C57F-0244-91CD3BC6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C1D2ED6-C5E3-9DD6-2828-E929E7B4FB0B}"/>
              </a:ext>
            </a:extLst>
          </p:cNvPr>
          <p:cNvSpPr txBox="1"/>
          <p:nvPr/>
        </p:nvSpPr>
        <p:spPr>
          <a:xfrm>
            <a:off x="1" y="4954087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李貽恒、石崇良（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2024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）。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2025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台灣血脂管理臨床路徑共識。內科學誌，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35(6)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，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426-430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。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https://doi.org/10.6314/JIMT.202412_35(6).04</a:t>
            </a:r>
            <a:endParaRPr lang="zh-TW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 "/>
              <a:ea typeface="微軟正黑體" panose="020B0604030504040204" pitchFamily="34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9065C8-8A5C-2437-D918-AA1C693B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fld id="{03CB0E19-F4C8-4F98-96D2-CE1ECDE59975}" type="slidenum">
              <a:rPr lang="en-GB" smtClean="0"/>
              <a:pPr defTabSz="685800">
                <a:defRPr/>
              </a:pPr>
              <a:t>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6FBC63-D21F-A3E3-BA14-E6FD79CF48E9}"/>
              </a:ext>
            </a:extLst>
          </p:cNvPr>
          <p:cNvSpPr/>
          <p:nvPr/>
        </p:nvSpPr>
        <p:spPr>
          <a:xfrm>
            <a:off x="693010" y="660241"/>
            <a:ext cx="8044339" cy="686120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5029" indent="-225029" defTabSz="720090">
              <a:buFont typeface="Arial" panose="020B0604020202020204" pitchFamily="34" charset="0"/>
              <a:buChar char="•"/>
              <a:defRPr/>
            </a:pP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初始評估應檢測完整血脂指標，並應於急性病人入院後</a:t>
            </a:r>
            <a:r>
              <a:rPr lang="en-GB" altLang="zh-TW" sz="1260" kern="0" dirty="0">
                <a:solidFill>
                  <a:srgbClr val="FF0000"/>
                </a:solidFill>
                <a:latin typeface="Arial" panose="020B0604020202020204"/>
                <a:ea typeface="微軟正黑體" panose="020B0604030504040204" pitchFamily="34" charset="-120"/>
              </a:rPr>
              <a:t>24</a:t>
            </a:r>
            <a:r>
              <a:rPr lang="zh-TW" altLang="en-US" sz="1260" kern="0" dirty="0">
                <a:solidFill>
                  <a:srgbClr val="FF0000"/>
                </a:solidFill>
                <a:latin typeface="Arial" panose="020B0604020202020204"/>
                <a:ea typeface="微軟正黑體" panose="020B0604030504040204" pitchFamily="34" charset="-120"/>
              </a:rPr>
              <a:t>小時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內完成血脂檢驗。</a:t>
            </a:r>
            <a:endParaRPr lang="en-US" altLang="zh-TW" sz="1260" kern="0" dirty="0">
              <a:solidFill>
                <a:sysClr val="windowText" lastClr="000000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defTabSz="720090">
              <a:defRPr/>
            </a:pP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     </a:t>
            </a:r>
            <a:r>
              <a:rPr lang="en-US" altLang="zh-TW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*ASCVD</a:t>
            </a:r>
            <a:r>
              <a:rPr lang="zh-TW" altLang="en-US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病人如未檢驗過</a:t>
            </a:r>
            <a:r>
              <a:rPr lang="en-US" altLang="zh-TW" sz="1100" b="1" kern="0" dirty="0" err="1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Lp</a:t>
            </a:r>
            <a:r>
              <a:rPr lang="en-US" altLang="zh-TW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(a)</a:t>
            </a:r>
            <a:r>
              <a:rPr lang="zh-TW" altLang="en-US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，入院血脂檢驗建議包含</a:t>
            </a:r>
            <a:r>
              <a:rPr lang="en-US" altLang="zh-TW" sz="1100" b="1" kern="0" dirty="0" err="1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Lp</a:t>
            </a:r>
            <a:r>
              <a:rPr lang="en-US" altLang="zh-TW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(a)</a:t>
            </a:r>
            <a:endParaRPr lang="en-GB" altLang="zh-TW" sz="1100" b="1" kern="0" dirty="0">
              <a:solidFill>
                <a:srgbClr val="D9742C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5029" indent="-225029" defTabSz="720090">
              <a:buFont typeface="Arial" panose="020B0604020202020204" pitchFamily="34" charset="0"/>
              <a:buChar char="•"/>
              <a:defRPr/>
            </a:pP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處置各項可改善心血管風險因子，包含</a:t>
            </a:r>
            <a:r>
              <a:rPr lang="en-US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: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血壓</a:t>
            </a:r>
            <a:r>
              <a:rPr lang="zh-TW" altLang="en-GB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en-GB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HbA1</a:t>
            </a:r>
            <a:r>
              <a:rPr lang="en-GB" altLang="zh-TW" sz="1260" kern="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c</a:t>
            </a:r>
            <a:r>
              <a:rPr lang="zh-TW" altLang="en-GB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肥胖</a:t>
            </a:r>
            <a:r>
              <a:rPr lang="zh-TW" altLang="en-GB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抽菸</a:t>
            </a:r>
            <a:r>
              <a:rPr lang="zh-TW" altLang="en-GB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酒精攝取</a:t>
            </a:r>
            <a:r>
              <a:rPr lang="zh-TW" altLang="en-GB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生活型態。</a:t>
            </a:r>
            <a:endParaRPr lang="en-GB" sz="1260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3065B2-1068-7DAA-143D-380A38A883FA}"/>
              </a:ext>
            </a:extLst>
          </p:cNvPr>
          <p:cNvSpPr txBox="1"/>
          <p:nvPr/>
        </p:nvSpPr>
        <p:spPr>
          <a:xfrm>
            <a:off x="146569" y="665216"/>
            <a:ext cx="354392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720090">
              <a:defRPr/>
            </a:pPr>
            <a:r>
              <a:rPr lang="zh-TW" altLang="en-US" sz="1103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評估建議</a:t>
            </a:r>
            <a:endParaRPr lang="en-GB" sz="110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635B9F-0CD9-FD61-94AC-14A2C18282D6}"/>
              </a:ext>
            </a:extLst>
          </p:cNvPr>
          <p:cNvSpPr/>
          <p:nvPr/>
        </p:nvSpPr>
        <p:spPr>
          <a:xfrm>
            <a:off x="688009" y="2107734"/>
            <a:ext cx="8054339" cy="283500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起始治療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: 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依據基線</a:t>
            </a:r>
            <a:r>
              <a:rPr lang="en-US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LDL-C</a:t>
            </a:r>
            <a:r>
              <a:rPr lang="zh-TW" altLang="en-GB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用藥史和臨床狀況，給予</a:t>
            </a: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中至高強度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statin</a:t>
            </a: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或合併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ezetimibe</a:t>
            </a:r>
            <a:endParaRPr lang="en-GB" altLang="zh-TW" sz="1260" kern="0" dirty="0">
              <a:solidFill>
                <a:sysClr val="windowText" lastClr="000000"/>
              </a:solidFill>
              <a:latin typeface="Arial" panose="020B0604020202020204"/>
              <a:ea typeface="微軟正黑體" panose="020B0604030504040204" pitchFamily="34" charset="-12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BCD87-566E-B52C-AE14-967286F79AA3}"/>
              </a:ext>
            </a:extLst>
          </p:cNvPr>
          <p:cNvSpPr txBox="1"/>
          <p:nvPr/>
        </p:nvSpPr>
        <p:spPr>
          <a:xfrm>
            <a:off x="146569" y="2157034"/>
            <a:ext cx="354392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720090">
              <a:defRPr/>
            </a:pPr>
            <a:r>
              <a:rPr lang="zh-TW" altLang="en-US" sz="1103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處置建議</a:t>
            </a:r>
            <a:endParaRPr lang="en-GB" sz="110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65966E-8879-2AA0-E994-A241CCAE38F2}"/>
              </a:ext>
            </a:extLst>
          </p:cNvPr>
          <p:cNvSpPr/>
          <p:nvPr/>
        </p:nvSpPr>
        <p:spPr>
          <a:xfrm>
            <a:off x="712949" y="1651258"/>
            <a:ext cx="3628800" cy="27998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非常高風險 </a:t>
            </a:r>
            <a:r>
              <a:rPr lang="en-US" altLang="zh-TW" sz="1260" b="1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&lt;70 mg/dL</a:t>
            </a:r>
            <a:endParaRPr lang="en-GB" sz="126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E466C1-CF51-084B-81F7-65F2D3ADB6FE}"/>
              </a:ext>
            </a:extLst>
          </p:cNvPr>
          <p:cNvSpPr/>
          <p:nvPr/>
        </p:nvSpPr>
        <p:spPr>
          <a:xfrm>
            <a:off x="5118548" y="1643977"/>
            <a:ext cx="3628800" cy="27998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極高風險 </a:t>
            </a:r>
            <a:r>
              <a:rPr lang="en-US" altLang="zh-TW" sz="1260" b="1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&lt;55 mg/dL</a:t>
            </a:r>
            <a:endParaRPr lang="en-GB" sz="126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528228-8D1F-47EA-EE67-4EE99BA3724A}"/>
              </a:ext>
            </a:extLst>
          </p:cNvPr>
          <p:cNvSpPr txBox="1"/>
          <p:nvPr/>
        </p:nvSpPr>
        <p:spPr>
          <a:xfrm>
            <a:off x="146569" y="3630222"/>
            <a:ext cx="354392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720090">
              <a:defRPr/>
            </a:pPr>
            <a:r>
              <a:rPr lang="zh-TW" altLang="en-US" sz="1103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追蹤建議</a:t>
            </a:r>
            <a:endParaRPr lang="en-GB" sz="110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255330-EF71-43DE-9BD7-5AB7FA249F9D}"/>
              </a:ext>
            </a:extLst>
          </p:cNvPr>
          <p:cNvSpPr txBox="1"/>
          <p:nvPr/>
        </p:nvSpPr>
        <p:spPr>
          <a:xfrm>
            <a:off x="146569" y="1396612"/>
            <a:ext cx="354392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720090">
              <a:defRPr/>
            </a:pPr>
            <a:r>
              <a:rPr lang="zh-TW" altLang="en-US" sz="1103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目標設定</a:t>
            </a:r>
            <a:endParaRPr lang="en-GB" sz="110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F4F54A-6A28-4F74-C66E-9B910238C648}"/>
              </a:ext>
            </a:extLst>
          </p:cNvPr>
          <p:cNvSpPr/>
          <p:nvPr/>
        </p:nvSpPr>
        <p:spPr>
          <a:xfrm>
            <a:off x="703011" y="2572281"/>
            <a:ext cx="8054339" cy="283500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在</a:t>
            </a:r>
            <a:r>
              <a:rPr lang="zh-TW" altLang="en-US" sz="1260" b="1" kern="0" dirty="0">
                <a:solidFill>
                  <a:srgbClr val="FF0000"/>
                </a:solidFill>
                <a:latin typeface="Arial" panose="020B0604020202020204"/>
                <a:ea typeface="微軟正黑體" panose="020B0604030504040204" pitchFamily="34" charset="-120"/>
              </a:rPr>
              <a:t>第</a:t>
            </a:r>
            <a:r>
              <a:rPr lang="en-US" altLang="zh-TW" sz="1260" b="1" kern="0" dirty="0">
                <a:solidFill>
                  <a:srgbClr val="FF0000"/>
                </a:solidFill>
                <a:latin typeface="Arial" panose="020B0604020202020204"/>
                <a:ea typeface="微軟正黑體" panose="020B0604030504040204" pitchFamily="34" charset="-120"/>
              </a:rPr>
              <a:t>6</a:t>
            </a:r>
            <a:r>
              <a:rPr lang="zh-TW" altLang="en-US" sz="1260" b="1" kern="0" dirty="0">
                <a:solidFill>
                  <a:srgbClr val="FF0000"/>
                </a:solidFill>
                <a:latin typeface="Arial" panose="020B0604020202020204"/>
                <a:ea typeface="微軟正黑體" panose="020B0604030504040204" pitchFamily="34" charset="-120"/>
              </a:rPr>
              <a:t>到</a:t>
            </a:r>
            <a:r>
              <a:rPr lang="en-US" altLang="zh-TW" sz="1260" b="1" kern="0" dirty="0">
                <a:solidFill>
                  <a:srgbClr val="FF0000"/>
                </a:solidFill>
                <a:latin typeface="Arial" panose="020B0604020202020204"/>
                <a:ea typeface="微軟正黑體" panose="020B0604030504040204" pitchFamily="34" charset="-120"/>
              </a:rPr>
              <a:t>8</a:t>
            </a:r>
            <a:r>
              <a:rPr lang="zh-TW" altLang="en-US" sz="1260" b="1" kern="0" dirty="0">
                <a:solidFill>
                  <a:srgbClr val="FF0000"/>
                </a:solidFill>
                <a:latin typeface="Arial" panose="020B0604020202020204"/>
                <a:ea typeface="微軟正黑體" panose="020B0604030504040204" pitchFamily="34" charset="-120"/>
              </a:rPr>
              <a:t>週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檢測血脂指標，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 </a:t>
            </a: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評估是否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LDL-C</a:t>
            </a: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達標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?</a:t>
            </a:r>
            <a:endParaRPr lang="en-GB" sz="1260" b="1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53AC4F-A4D2-1F61-C92E-23A33A7FFA82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2527349" y="1931239"/>
            <a:ext cx="0" cy="163850"/>
          </a:xfrm>
          <a:prstGeom prst="straightConnector1">
            <a:avLst/>
          </a:prstGeom>
          <a:noFill/>
          <a:ln w="38100" cap="flat" cmpd="sng" algn="ctr">
            <a:solidFill>
              <a:srgbClr val="0460A9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D5C267C-C84D-C5F5-1E4C-DBB3BF483203}"/>
              </a:ext>
            </a:extLst>
          </p:cNvPr>
          <p:cNvSpPr/>
          <p:nvPr/>
        </p:nvSpPr>
        <p:spPr>
          <a:xfrm>
            <a:off x="712947" y="3185533"/>
            <a:ext cx="3763175" cy="3402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治療達標，維持治療</a:t>
            </a:r>
            <a:endParaRPr lang="en-GB" sz="126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24797B8-38D9-18D6-E7A9-624CF547BF0E}"/>
              </a:ext>
            </a:extLst>
          </p:cNvPr>
          <p:cNvCxnSpPr>
            <a:cxnSpLocks/>
          </p:cNvCxnSpPr>
          <p:nvPr/>
        </p:nvCxnSpPr>
        <p:spPr>
          <a:xfrm>
            <a:off x="4681793" y="2396907"/>
            <a:ext cx="1" cy="180652"/>
          </a:xfrm>
          <a:prstGeom prst="straightConnector1">
            <a:avLst/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5BE0BB50-742E-D828-4D11-80A0C7D48026}"/>
              </a:ext>
            </a:extLst>
          </p:cNvPr>
          <p:cNvCxnSpPr>
            <a:cxnSpLocks/>
            <a:stCxn id="67" idx="2"/>
            <a:endCxn id="50" idx="1"/>
          </p:cNvCxnSpPr>
          <p:nvPr/>
        </p:nvCxnSpPr>
        <p:spPr>
          <a:xfrm rot="5400000" flipH="1">
            <a:off x="999743" y="3068838"/>
            <a:ext cx="1332083" cy="1905674"/>
          </a:xfrm>
          <a:prstGeom prst="bentConnector4">
            <a:avLst>
              <a:gd name="adj1" fmla="val -18519"/>
              <a:gd name="adj2" fmla="val 109447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47D4FAA-5875-EF37-8770-2D1DFBE50DCE}"/>
              </a:ext>
            </a:extLst>
          </p:cNvPr>
          <p:cNvCxnSpPr>
            <a:cxnSpLocks/>
          </p:cNvCxnSpPr>
          <p:nvPr/>
        </p:nvCxnSpPr>
        <p:spPr>
          <a:xfrm>
            <a:off x="4662009" y="1354714"/>
            <a:ext cx="0" cy="108000"/>
          </a:xfrm>
          <a:prstGeom prst="line">
            <a:avLst/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</a:ln>
          <a:effectLst/>
        </p:spPr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0ADC5FFE-3A1D-1511-EBD0-300D9D6DF193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4726508" y="-555183"/>
            <a:ext cx="7281" cy="4405601"/>
          </a:xfrm>
          <a:prstGeom prst="bentConnector3">
            <a:avLst>
              <a:gd name="adj1" fmla="val 2572421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4FC82C5-53A8-C855-0AC4-24D67FE5F873}"/>
              </a:ext>
            </a:extLst>
          </p:cNvPr>
          <p:cNvSpPr txBox="1"/>
          <p:nvPr/>
        </p:nvSpPr>
        <p:spPr>
          <a:xfrm>
            <a:off x="3042431" y="1456967"/>
            <a:ext cx="3534387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20090">
              <a:defRPr/>
            </a:pPr>
            <a:r>
              <a:rPr lang="zh-TW" altLang="en-US" sz="945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應完整評估風險增強因子決定治療目標 </a:t>
            </a:r>
            <a:r>
              <a:rPr lang="en-US" altLang="zh-TW" sz="945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(</a:t>
            </a:r>
            <a:r>
              <a:rPr lang="zh-TW" altLang="en-US" sz="945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請見風險分級條件</a:t>
            </a:r>
            <a:r>
              <a:rPr lang="en-US" altLang="zh-TW" sz="945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)</a:t>
            </a:r>
            <a:endParaRPr lang="en-GB" altLang="zh-TW" sz="945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74B041-88EF-E164-C97F-45F431494735}"/>
              </a:ext>
            </a:extLst>
          </p:cNvPr>
          <p:cNvGrpSpPr/>
          <p:nvPr/>
        </p:nvGrpSpPr>
        <p:grpSpPr>
          <a:xfrm>
            <a:off x="2583884" y="2855782"/>
            <a:ext cx="4202793" cy="337701"/>
            <a:chOff x="3543237" y="2270139"/>
            <a:chExt cx="5394130" cy="46337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5ADA2A5-A390-7D00-C2C3-2EAE4374474B}"/>
                </a:ext>
              </a:extLst>
            </p:cNvPr>
            <p:cNvCxnSpPr>
              <a:cxnSpLocks/>
            </p:cNvCxnSpPr>
            <p:nvPr/>
          </p:nvCxnSpPr>
          <p:spPr>
            <a:xfrm>
              <a:off x="6240302" y="2270139"/>
              <a:ext cx="5306" cy="240382"/>
            </a:xfrm>
            <a:prstGeom prst="line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  <a:miter lim="800000"/>
            </a:ln>
            <a:effectLst/>
          </p:spPr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4CA41BAC-0E5A-F90D-9099-316217FB895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33952" y="30101"/>
              <a:ext cx="12700" cy="5394130"/>
            </a:xfrm>
            <a:prstGeom prst="bentConnector3">
              <a:avLst>
                <a:gd name="adj1" fmla="val 1824346"/>
              </a:avLst>
            </a:prstGeom>
            <a:noFill/>
            <a:ln w="38100" cap="flat" cmpd="sng" algn="ctr">
              <a:solidFill>
                <a:srgbClr val="A7A8AA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4F3CBAD-138A-61AD-5BD6-DAFC7375047D}"/>
              </a:ext>
            </a:extLst>
          </p:cNvPr>
          <p:cNvSpPr/>
          <p:nvPr/>
        </p:nvSpPr>
        <p:spPr>
          <a:xfrm>
            <a:off x="4894775" y="3185534"/>
            <a:ext cx="3838487" cy="889376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沒達標，檢視服藥狀況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。</a:t>
            </a:r>
            <a:br>
              <a:rPr lang="en-GB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</a:b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應考慮調整至高強度</a:t>
            </a:r>
            <a:r>
              <a:rPr lang="en-US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statin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或最大耐受</a:t>
            </a:r>
            <a:r>
              <a:rPr lang="en-GB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statin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劑量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PMingLiU" panose="02020500000000000000" pitchFamily="18" charset="-120"/>
                <a:ea typeface="微軟正黑體" panose="020B0604030504040204" pitchFamily="34" charset="-120"/>
              </a:rPr>
              <a:t>；</a:t>
            </a:r>
            <a:br>
              <a:rPr lang="en-GB" altLang="zh-TW" sz="1260" kern="0" dirty="0">
                <a:solidFill>
                  <a:sysClr val="windowText" lastClr="000000"/>
                </a:solidFill>
                <a:latin typeface="PMingLiU" panose="02020500000000000000" pitchFamily="18" charset="-120"/>
                <a:ea typeface="微軟正黑體" panose="020B0604030504040204" pitchFamily="34" charset="-120"/>
              </a:rPr>
            </a:b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同時考慮合併</a:t>
            </a:r>
            <a:r>
              <a:rPr lang="en-GB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non-statin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治療，包含</a:t>
            </a:r>
            <a:r>
              <a:rPr lang="en-US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: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 </a:t>
            </a:r>
            <a:r>
              <a:rPr lang="en-GB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ezetimibe, PCSK9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單株抗體</a:t>
            </a:r>
            <a:r>
              <a:rPr lang="en-GB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, siRNA, ATP citrate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 </a:t>
            </a:r>
            <a:r>
              <a:rPr lang="en-GB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lyase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抑制劑 </a:t>
            </a:r>
            <a:endParaRPr lang="en-GB" altLang="zh-TW" sz="1260" kern="0" dirty="0">
              <a:solidFill>
                <a:sysClr val="windowText" lastClr="000000"/>
              </a:solidFill>
              <a:latin typeface="Arial" panose="020B0604020202020204"/>
              <a:ea typeface="微軟正黑體" panose="020B0604030504040204" pitchFamily="34" charset="-120"/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C3DB179B-C45B-2F16-B79D-1FBDFF461306}"/>
              </a:ext>
            </a:extLst>
          </p:cNvPr>
          <p:cNvCxnSpPr>
            <a:cxnSpLocks/>
            <a:stCxn id="63" idx="3"/>
            <a:endCxn id="59" idx="3"/>
          </p:cNvCxnSpPr>
          <p:nvPr/>
        </p:nvCxnSpPr>
        <p:spPr>
          <a:xfrm flipH="1" flipV="1">
            <a:off x="8733262" y="3630223"/>
            <a:ext cx="24086" cy="887393"/>
          </a:xfrm>
          <a:prstGeom prst="bentConnector3">
            <a:avLst>
              <a:gd name="adj1" fmla="val -1048130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9E3575E-87BB-20F1-FF77-5988C5946BC2}"/>
              </a:ext>
            </a:extLst>
          </p:cNvPr>
          <p:cNvCxnSpPr>
            <a:cxnSpLocks/>
          </p:cNvCxnSpPr>
          <p:nvPr/>
        </p:nvCxnSpPr>
        <p:spPr>
          <a:xfrm>
            <a:off x="6965586" y="1919564"/>
            <a:ext cx="1" cy="180652"/>
          </a:xfrm>
          <a:prstGeom prst="straightConnector1">
            <a:avLst/>
          </a:prstGeom>
          <a:noFill/>
          <a:ln w="38100" cap="flat" cmpd="sng" algn="ctr">
            <a:solidFill>
              <a:srgbClr val="0460A9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BD9D6D6-D3FE-2DAF-705E-9AA8B6FD213C}"/>
              </a:ext>
            </a:extLst>
          </p:cNvPr>
          <p:cNvCxnSpPr>
            <a:cxnSpLocks/>
          </p:cNvCxnSpPr>
          <p:nvPr/>
        </p:nvCxnSpPr>
        <p:spPr>
          <a:xfrm>
            <a:off x="6838105" y="4074910"/>
            <a:ext cx="0" cy="279417"/>
          </a:xfrm>
          <a:prstGeom prst="straightConnector1">
            <a:avLst/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0235FF4-BEBD-4407-741B-46E0B2BE414C}"/>
              </a:ext>
            </a:extLst>
          </p:cNvPr>
          <p:cNvSpPr/>
          <p:nvPr/>
        </p:nvSpPr>
        <p:spPr>
          <a:xfrm>
            <a:off x="4918861" y="4347515"/>
            <a:ext cx="3838487" cy="340200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更動治療</a:t>
            </a:r>
            <a:r>
              <a:rPr lang="en-US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1-3</a:t>
            </a: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月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內追蹤是否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LDL-C</a:t>
            </a: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達標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?</a:t>
            </a:r>
            <a:endParaRPr lang="en-GB" sz="1260" b="1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2EE4E59-B6AA-D200-2D1C-5190BAD0B634}"/>
              </a:ext>
            </a:extLst>
          </p:cNvPr>
          <p:cNvSpPr txBox="1"/>
          <p:nvPr/>
        </p:nvSpPr>
        <p:spPr>
          <a:xfrm>
            <a:off x="8751828" y="4556228"/>
            <a:ext cx="3465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20090">
              <a:defRPr/>
            </a:pPr>
            <a:r>
              <a:rPr lang="zh-TW" altLang="en-US" sz="1260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否</a:t>
            </a:r>
            <a:endParaRPr lang="en-GB" sz="126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F5FC103-1190-D983-49A5-FD1EED14D74E}"/>
              </a:ext>
            </a:extLst>
          </p:cNvPr>
          <p:cNvSpPr txBox="1"/>
          <p:nvPr/>
        </p:nvSpPr>
        <p:spPr>
          <a:xfrm>
            <a:off x="6479892" y="4708920"/>
            <a:ext cx="4389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>
              <a:defRPr/>
            </a:pPr>
            <a:r>
              <a:rPr lang="zh-TW" altLang="en-US" sz="1260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是</a:t>
            </a:r>
            <a:endParaRPr lang="en-GB" sz="126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1740A1F-A68A-A569-31B9-C26D428C54D1}"/>
              </a:ext>
            </a:extLst>
          </p:cNvPr>
          <p:cNvSpPr/>
          <p:nvPr/>
        </p:nvSpPr>
        <p:spPr>
          <a:xfrm>
            <a:off x="737033" y="3739569"/>
            <a:ext cx="3763175" cy="3402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每半年</a:t>
            </a:r>
            <a:r>
              <a:rPr lang="zh-TW" altLang="en-US" sz="1260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追蹤完整血脂指標</a:t>
            </a:r>
            <a:endParaRPr lang="en-GB" sz="126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4C62755-904C-FFCC-769C-0BF4BB1798DB}"/>
              </a:ext>
            </a:extLst>
          </p:cNvPr>
          <p:cNvSpPr/>
          <p:nvPr/>
        </p:nvSpPr>
        <p:spPr>
          <a:xfrm>
            <a:off x="712948" y="4347515"/>
            <a:ext cx="3811347" cy="3402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en-US" altLang="zh-TW" sz="1260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LDL-C</a:t>
            </a:r>
            <a:r>
              <a:rPr lang="zh-TW" altLang="en-US" sz="1260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是否持續達標</a:t>
            </a:r>
            <a:r>
              <a:rPr lang="en-GB" altLang="zh-TW" sz="1260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?</a:t>
            </a:r>
            <a:endParaRPr lang="en-GB" sz="126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6CBCFC-DFDB-AE1F-E2CC-797D57235D3A}"/>
              </a:ext>
            </a:extLst>
          </p:cNvPr>
          <p:cNvSpPr txBox="1"/>
          <p:nvPr/>
        </p:nvSpPr>
        <p:spPr>
          <a:xfrm>
            <a:off x="2653237" y="4680855"/>
            <a:ext cx="3465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20090">
              <a:defRPr/>
            </a:pPr>
            <a:r>
              <a:rPr lang="zh-TW" altLang="en-US" sz="1260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是</a:t>
            </a:r>
            <a:endParaRPr lang="en-GB" sz="1260" dirty="0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D249723-8905-1236-5812-434F33AF98B2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2583883" y="3525733"/>
            <a:ext cx="10652" cy="213836"/>
          </a:xfrm>
          <a:prstGeom prst="straightConnector1">
            <a:avLst/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6AAF5F3-7DC9-48CE-8E17-B44706C6A903}"/>
              </a:ext>
            </a:extLst>
          </p:cNvPr>
          <p:cNvCxnSpPr>
            <a:cxnSpLocks/>
          </p:cNvCxnSpPr>
          <p:nvPr/>
        </p:nvCxnSpPr>
        <p:spPr>
          <a:xfrm flipH="1">
            <a:off x="2604357" y="4079769"/>
            <a:ext cx="0" cy="288952"/>
          </a:xfrm>
          <a:prstGeom prst="straightConnector1">
            <a:avLst/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7D8E141-7CD9-B5B5-58D6-6CF9669966E5}"/>
              </a:ext>
            </a:extLst>
          </p:cNvPr>
          <p:cNvSpPr txBox="1"/>
          <p:nvPr/>
        </p:nvSpPr>
        <p:spPr>
          <a:xfrm>
            <a:off x="4460534" y="4595849"/>
            <a:ext cx="3465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20090">
              <a:defRPr/>
            </a:pPr>
            <a:r>
              <a:rPr lang="zh-TW" altLang="en-US" sz="1260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否</a:t>
            </a:r>
            <a:endParaRPr lang="en-GB" sz="1260" dirty="0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F697493C-D068-3C54-7C14-09279BA2883F}"/>
              </a:ext>
            </a:extLst>
          </p:cNvPr>
          <p:cNvCxnSpPr>
            <a:cxnSpLocks/>
            <a:stCxn id="63" idx="2"/>
            <a:endCxn id="50" idx="1"/>
          </p:cNvCxnSpPr>
          <p:nvPr/>
        </p:nvCxnSpPr>
        <p:spPr>
          <a:xfrm rot="5400000" flipH="1">
            <a:off x="3109485" y="959096"/>
            <a:ext cx="1332083" cy="6125158"/>
          </a:xfrm>
          <a:prstGeom prst="bentConnector4">
            <a:avLst>
              <a:gd name="adj1" fmla="val -19007"/>
              <a:gd name="adj2" fmla="val 102939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7D6F2078-402F-F398-2995-1A4B58D172BE}"/>
              </a:ext>
            </a:extLst>
          </p:cNvPr>
          <p:cNvCxnSpPr>
            <a:cxnSpLocks/>
            <a:stCxn id="67" idx="3"/>
            <a:endCxn id="59" idx="1"/>
          </p:cNvCxnSpPr>
          <p:nvPr/>
        </p:nvCxnSpPr>
        <p:spPr>
          <a:xfrm flipV="1">
            <a:off x="4524295" y="3630223"/>
            <a:ext cx="370481" cy="88739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8BB496E-ACF7-2218-930D-4A8342F3F741}"/>
              </a:ext>
            </a:extLst>
          </p:cNvPr>
          <p:cNvSpPr txBox="1">
            <a:spLocks/>
          </p:cNvSpPr>
          <p:nvPr/>
        </p:nvSpPr>
        <p:spPr>
          <a:xfrm>
            <a:off x="2813202" y="92560"/>
            <a:ext cx="3517596" cy="4503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6012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1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0090">
              <a:defRPr/>
            </a:pPr>
            <a:r>
              <a:rPr lang="zh-TW" altLang="en-US" sz="2400" dirty="0">
                <a:latin typeface="Arial" panose="020B0604020202020204"/>
                <a:ea typeface="微軟正黑體" panose="020B0604030504040204" pitchFamily="34" charset="-120"/>
              </a:rPr>
              <a:t>血脂管理路徑</a:t>
            </a:r>
            <a:r>
              <a:rPr lang="en-GB" altLang="zh-TW" sz="2400" dirty="0">
                <a:latin typeface="Arial" panose="020B0604020202020204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Arial" panose="020B0604020202020204"/>
                <a:ea typeface="微軟正黑體" panose="020B0604030504040204" pitchFamily="34" charset="-120"/>
              </a:rPr>
              <a:t>次級預防</a:t>
            </a:r>
            <a:endParaRPr lang="en-GB" sz="2400" dirty="0">
              <a:latin typeface="Arial" panose="020B0604020202020204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0B6AFC1-0D36-EA12-DA92-1CA105464C71}"/>
              </a:ext>
            </a:extLst>
          </p:cNvPr>
          <p:cNvSpPr/>
          <p:nvPr/>
        </p:nvSpPr>
        <p:spPr>
          <a:xfrm>
            <a:off x="192799" y="2545036"/>
            <a:ext cx="8858630" cy="2511422"/>
          </a:xfrm>
          <a:prstGeom prst="rect">
            <a:avLst/>
          </a:prstGeom>
          <a:solidFill>
            <a:srgbClr val="92D05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04FD7DC-8E0A-5457-D7B7-CC1B0454737F}"/>
              </a:ext>
            </a:extLst>
          </p:cNvPr>
          <p:cNvSpPr txBox="1"/>
          <p:nvPr/>
        </p:nvSpPr>
        <p:spPr>
          <a:xfrm>
            <a:off x="8157410" y="2545036"/>
            <a:ext cx="891611" cy="4154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zh-TW" altLang="en-US" sz="21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門診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43FEA1F-D986-079B-CC98-9332A1F4B34D}"/>
              </a:ext>
            </a:extLst>
          </p:cNvPr>
          <p:cNvSpPr/>
          <p:nvPr/>
        </p:nvSpPr>
        <p:spPr>
          <a:xfrm>
            <a:off x="192799" y="550445"/>
            <a:ext cx="8858630" cy="1943603"/>
          </a:xfrm>
          <a:prstGeom prst="rect">
            <a:avLst/>
          </a:prstGeom>
          <a:solidFill>
            <a:srgbClr val="FF93B7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F163674-128D-2214-4D0B-4A7137BF8F42}"/>
              </a:ext>
            </a:extLst>
          </p:cNvPr>
          <p:cNvSpPr txBox="1"/>
          <p:nvPr/>
        </p:nvSpPr>
        <p:spPr>
          <a:xfrm>
            <a:off x="8157410" y="557426"/>
            <a:ext cx="891611" cy="415498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zh-TW" altLang="en-US" sz="21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住院</a:t>
            </a:r>
          </a:p>
        </p:txBody>
      </p:sp>
    </p:spTree>
    <p:extLst>
      <p:ext uri="{BB962C8B-B14F-4D97-AF65-F5344CB8AC3E}">
        <p14:creationId xmlns:p14="http://schemas.microsoft.com/office/powerpoint/2010/main" val="22371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77908-0561-E0B7-F76B-47211E464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9BE6B40C-1BC3-EC8D-AC64-0F374BA6EFFC}"/>
              </a:ext>
            </a:extLst>
          </p:cNvPr>
          <p:cNvSpPr txBox="1">
            <a:spLocks/>
          </p:cNvSpPr>
          <p:nvPr/>
        </p:nvSpPr>
        <p:spPr>
          <a:xfrm>
            <a:off x="2813202" y="92560"/>
            <a:ext cx="3517596" cy="4503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012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1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0090">
              <a:defRPr/>
            </a:pPr>
            <a:r>
              <a:rPr lang="zh-TW" altLang="en-US" sz="2400" dirty="0">
                <a:latin typeface="Arial" panose="020B0604020202020204"/>
                <a:ea typeface="微軟正黑體" panose="020B0604030504040204" pitchFamily="34" charset="-120"/>
              </a:rPr>
              <a:t>血脂管理路徑</a:t>
            </a:r>
            <a:r>
              <a:rPr lang="en-GB" altLang="zh-TW" sz="2400" dirty="0">
                <a:latin typeface="Arial" panose="020B0604020202020204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Arial" panose="020B0604020202020204"/>
                <a:ea typeface="微軟正黑體" panose="020B0604030504040204" pitchFamily="34" charset="-120"/>
              </a:rPr>
              <a:t>次級預防</a:t>
            </a:r>
            <a:endParaRPr lang="en-GB" sz="2400" dirty="0">
              <a:latin typeface="Arial" panose="020B060402020202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C41C45-ECA4-15B9-D813-D5C00803CF6C}"/>
              </a:ext>
            </a:extLst>
          </p:cNvPr>
          <p:cNvSpPr/>
          <p:nvPr/>
        </p:nvSpPr>
        <p:spPr>
          <a:xfrm>
            <a:off x="693010" y="660241"/>
            <a:ext cx="8044339" cy="686120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5029" indent="-225029" defTabSz="720090">
              <a:buFont typeface="Arial" panose="020B0604020202020204" pitchFamily="34" charset="0"/>
              <a:buChar char="•"/>
              <a:defRPr/>
            </a:pP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初始評估應檢測完整血脂指標，並應於急性病人入院後</a:t>
            </a:r>
            <a:r>
              <a:rPr lang="en-GB" altLang="zh-TW" sz="1260" kern="0" dirty="0">
                <a:solidFill>
                  <a:srgbClr val="FF0000"/>
                </a:solidFill>
                <a:latin typeface="Arial" panose="020B0604020202020204"/>
                <a:ea typeface="微軟正黑體" panose="020B0604030504040204" pitchFamily="34" charset="-120"/>
              </a:rPr>
              <a:t>24</a:t>
            </a:r>
            <a:r>
              <a:rPr lang="zh-TW" altLang="en-US" sz="1260" kern="0" dirty="0">
                <a:solidFill>
                  <a:srgbClr val="FF0000"/>
                </a:solidFill>
                <a:latin typeface="Arial" panose="020B0604020202020204"/>
                <a:ea typeface="微軟正黑體" panose="020B0604030504040204" pitchFamily="34" charset="-120"/>
              </a:rPr>
              <a:t>小時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內完成血脂檢驗</a:t>
            </a:r>
            <a:r>
              <a:rPr lang="en-US" altLang="zh-TW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(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如：</a:t>
            </a:r>
            <a:r>
              <a:rPr lang="en-US" altLang="zh-TW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TC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en-US" altLang="zh-TW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LDL-C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en-US" altLang="zh-TW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HDL-C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en-US" altLang="zh-TW" sz="1260" kern="0" dirty="0" err="1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Lp</a:t>
            </a:r>
            <a:r>
              <a:rPr lang="en-US" altLang="zh-TW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(a)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en-US" altLang="zh-TW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TG)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。</a:t>
            </a:r>
            <a:r>
              <a:rPr lang="en-US" altLang="zh-TW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*ASCVD</a:t>
            </a:r>
            <a:r>
              <a:rPr lang="zh-TW" altLang="en-US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病人如未檢驗過</a:t>
            </a:r>
            <a:r>
              <a:rPr lang="en-US" altLang="zh-TW" sz="1100" b="1" kern="0" dirty="0" err="1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Lp</a:t>
            </a:r>
            <a:r>
              <a:rPr lang="en-US" altLang="zh-TW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(a)</a:t>
            </a:r>
            <a:r>
              <a:rPr lang="zh-TW" altLang="en-US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，入院血脂檢驗建議包含</a:t>
            </a:r>
            <a:r>
              <a:rPr lang="en-US" altLang="zh-TW" sz="1100" b="1" kern="0" dirty="0" err="1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Lp</a:t>
            </a:r>
            <a:r>
              <a:rPr lang="en-US" altLang="zh-TW" sz="1100" b="1" kern="0" dirty="0">
                <a:solidFill>
                  <a:srgbClr val="D9742C"/>
                </a:solidFill>
                <a:latin typeface="Arial" panose="020B0604020202020204"/>
                <a:ea typeface="微軟正黑體" panose="020B0604030504040204" pitchFamily="34" charset="-120"/>
              </a:rPr>
              <a:t>(a)</a:t>
            </a:r>
            <a:endParaRPr lang="en-GB" altLang="zh-TW" sz="1100" kern="0" dirty="0">
              <a:solidFill>
                <a:sysClr val="windowText" lastClr="000000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5029" indent="-225029" defTabSz="720090">
              <a:buFont typeface="Arial" panose="020B0604020202020204" pitchFamily="34" charset="0"/>
              <a:buChar char="•"/>
              <a:defRPr/>
            </a:pP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處置各項可改善心血管風險因子，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包含</a:t>
            </a:r>
            <a:r>
              <a:rPr lang="en-US" altLang="zh-TW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: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血壓</a:t>
            </a:r>
            <a:r>
              <a:rPr lang="zh-TW" altLang="en-GB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en-GB" altLang="zh-TW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HbA1</a:t>
            </a:r>
            <a:r>
              <a:rPr lang="en-GB" altLang="zh-TW" sz="1260" kern="0" dirty="0">
                <a:solidFill>
                  <a:prstClr val="black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c</a:t>
            </a:r>
            <a:r>
              <a:rPr lang="zh-TW" altLang="en-GB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肥胖</a:t>
            </a:r>
            <a:r>
              <a:rPr lang="zh-TW" altLang="en-GB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抽菸</a:t>
            </a:r>
            <a:r>
              <a:rPr lang="zh-TW" altLang="en-GB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酒精攝取</a:t>
            </a:r>
            <a:r>
              <a:rPr lang="zh-TW" altLang="en-GB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生活型態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。</a:t>
            </a:r>
            <a:endParaRPr lang="en-GB" sz="1260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475951-E8E9-294F-898F-836EF808A7BD}"/>
              </a:ext>
            </a:extLst>
          </p:cNvPr>
          <p:cNvSpPr txBox="1"/>
          <p:nvPr/>
        </p:nvSpPr>
        <p:spPr>
          <a:xfrm>
            <a:off x="146569" y="665216"/>
            <a:ext cx="354392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720090">
              <a:defRPr/>
            </a:pPr>
            <a:r>
              <a:rPr lang="zh-TW" altLang="en-US" sz="1103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評估建議</a:t>
            </a:r>
            <a:endParaRPr lang="en-GB" sz="110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C87868-129D-E485-2318-8EA466E98164}"/>
              </a:ext>
            </a:extLst>
          </p:cNvPr>
          <p:cNvSpPr/>
          <p:nvPr/>
        </p:nvSpPr>
        <p:spPr>
          <a:xfrm>
            <a:off x="688009" y="2107734"/>
            <a:ext cx="8054339" cy="283500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起始治療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: 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依據基線</a:t>
            </a:r>
            <a:r>
              <a:rPr lang="en-US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LDL-C</a:t>
            </a:r>
            <a:r>
              <a:rPr lang="zh-TW" altLang="en-GB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、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用藥史和臨床狀況，給予</a:t>
            </a:r>
            <a:r>
              <a:rPr lang="zh-TW" altLang="en-US" sz="1260" b="1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中至高強度</a:t>
            </a:r>
            <a:r>
              <a:rPr lang="en-GB" altLang="zh-TW" sz="1260" b="1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statin</a:t>
            </a:r>
            <a:r>
              <a:rPr lang="zh-TW" altLang="en-US" sz="1260" b="1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或合併</a:t>
            </a:r>
            <a:r>
              <a:rPr lang="en-GB" altLang="zh-TW" sz="1260" b="1" kern="0" dirty="0">
                <a:solidFill>
                  <a:sysClr val="windowText" lastClr="000000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ezetimibe</a:t>
            </a:r>
            <a:endParaRPr lang="en-GB" altLang="zh-TW" sz="1260" kern="0" dirty="0">
              <a:solidFill>
                <a:sysClr val="windowText" lastClr="000000"/>
              </a:solidFill>
              <a:highlight>
                <a:srgbClr val="FF93B7"/>
              </a:highlight>
              <a:latin typeface="Arial" panose="020B0604020202020204"/>
              <a:ea typeface="微軟正黑體" panose="020B0604030504040204" pitchFamily="34" charset="-12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C8F936-C628-7CAD-6381-C08B28B8142F}"/>
              </a:ext>
            </a:extLst>
          </p:cNvPr>
          <p:cNvSpPr txBox="1"/>
          <p:nvPr/>
        </p:nvSpPr>
        <p:spPr>
          <a:xfrm>
            <a:off x="146569" y="2157034"/>
            <a:ext cx="354392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720090">
              <a:defRPr/>
            </a:pPr>
            <a:r>
              <a:rPr lang="zh-TW" altLang="en-US" sz="1103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處置建議</a:t>
            </a:r>
            <a:endParaRPr lang="en-GB" sz="110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14ABC9E-7AD1-663B-8051-D9226323E64F}"/>
              </a:ext>
            </a:extLst>
          </p:cNvPr>
          <p:cNvSpPr/>
          <p:nvPr/>
        </p:nvSpPr>
        <p:spPr>
          <a:xfrm>
            <a:off x="712949" y="1651258"/>
            <a:ext cx="3628800" cy="27998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prstClr val="white"/>
                </a:solidFill>
                <a:latin typeface="Arial" panose="020B0604020202020204"/>
                <a:ea typeface="微軟正黑體" panose="020B0604030504040204" pitchFamily="34" charset="-120"/>
              </a:rPr>
              <a:t>非常高風險 </a:t>
            </a:r>
            <a:r>
              <a:rPr lang="en-US" altLang="zh-TW" sz="1260" b="1" kern="0" dirty="0">
                <a:solidFill>
                  <a:prstClr val="white"/>
                </a:solidFill>
                <a:latin typeface="Arial" panose="020B0604020202020204"/>
                <a:ea typeface="微軟正黑體" panose="020B0604030504040204" pitchFamily="34" charset="-120"/>
              </a:rPr>
              <a:t>&lt;70 mg/dL</a:t>
            </a:r>
            <a:endParaRPr lang="en-GB" sz="1260" b="1" kern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66DBF19-D24B-9E02-61A7-4651B5119BD9}"/>
              </a:ext>
            </a:extLst>
          </p:cNvPr>
          <p:cNvSpPr/>
          <p:nvPr/>
        </p:nvSpPr>
        <p:spPr>
          <a:xfrm>
            <a:off x="5118548" y="1643977"/>
            <a:ext cx="3628800" cy="279980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prstClr val="white"/>
                </a:solidFill>
                <a:latin typeface="Arial" panose="020B0604020202020204"/>
                <a:ea typeface="微軟正黑體" panose="020B0604030504040204" pitchFamily="34" charset="-120"/>
              </a:rPr>
              <a:t>極高風險 </a:t>
            </a:r>
            <a:r>
              <a:rPr lang="en-US" altLang="zh-TW" sz="1260" b="1" kern="0" dirty="0">
                <a:solidFill>
                  <a:prstClr val="white"/>
                </a:solidFill>
                <a:latin typeface="Arial" panose="020B0604020202020204"/>
                <a:ea typeface="微軟正黑體" panose="020B0604030504040204" pitchFamily="34" charset="-120"/>
              </a:rPr>
              <a:t>&lt;55 mg/dL</a:t>
            </a:r>
            <a:endParaRPr lang="en-GB" sz="1260" b="1" kern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2A55F3-1EDA-937A-9545-A3FFA4DD51D1}"/>
              </a:ext>
            </a:extLst>
          </p:cNvPr>
          <p:cNvSpPr txBox="1"/>
          <p:nvPr/>
        </p:nvSpPr>
        <p:spPr>
          <a:xfrm>
            <a:off x="146569" y="1396612"/>
            <a:ext cx="354392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720090">
              <a:defRPr/>
            </a:pPr>
            <a:r>
              <a:rPr lang="zh-TW" altLang="en-US" sz="1103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目標設定</a:t>
            </a:r>
            <a:endParaRPr lang="en-GB" sz="1103" dirty="0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A5849C5-FAFA-EB3A-04E1-C78738A83B15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2527349" y="1931239"/>
            <a:ext cx="0" cy="163850"/>
          </a:xfrm>
          <a:prstGeom prst="straightConnector1">
            <a:avLst/>
          </a:prstGeom>
          <a:noFill/>
          <a:ln w="38100" cap="flat" cmpd="sng" algn="ctr">
            <a:solidFill>
              <a:srgbClr val="0460A9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D904858-FF21-F2BB-5BB8-C3E15049BFBB}"/>
              </a:ext>
            </a:extLst>
          </p:cNvPr>
          <p:cNvCxnSpPr>
            <a:cxnSpLocks/>
          </p:cNvCxnSpPr>
          <p:nvPr/>
        </p:nvCxnSpPr>
        <p:spPr>
          <a:xfrm>
            <a:off x="4662009" y="1354714"/>
            <a:ext cx="0" cy="108000"/>
          </a:xfrm>
          <a:prstGeom prst="line">
            <a:avLst/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</a:ln>
          <a:effectLst/>
        </p:spPr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F1FE9C19-4421-68E9-BAC3-CE6301AE72BC}"/>
              </a:ext>
            </a:extLst>
          </p:cNvPr>
          <p:cNvCxnSpPr>
            <a:cxnSpLocks/>
            <a:stCxn id="44" idx="0"/>
            <a:endCxn id="45" idx="0"/>
          </p:cNvCxnSpPr>
          <p:nvPr/>
        </p:nvCxnSpPr>
        <p:spPr>
          <a:xfrm rot="5400000" flipH="1" flipV="1">
            <a:off x="4726508" y="-555183"/>
            <a:ext cx="7281" cy="4405601"/>
          </a:xfrm>
          <a:prstGeom prst="bentConnector3">
            <a:avLst>
              <a:gd name="adj1" fmla="val 2572421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DFA9C86-FE0F-D470-D516-B9B7E72C3D08}"/>
              </a:ext>
            </a:extLst>
          </p:cNvPr>
          <p:cNvSpPr txBox="1"/>
          <p:nvPr/>
        </p:nvSpPr>
        <p:spPr>
          <a:xfrm>
            <a:off x="3042431" y="1456967"/>
            <a:ext cx="3534387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20090">
              <a:defRPr/>
            </a:pPr>
            <a:r>
              <a:rPr lang="zh-TW" altLang="en-US" sz="945" dirty="0">
                <a:solidFill>
                  <a:prstClr val="black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應完整評估風險增強因子決定治療目標 </a:t>
            </a:r>
            <a:r>
              <a:rPr lang="en-US" altLang="zh-TW" sz="945" dirty="0">
                <a:solidFill>
                  <a:prstClr val="black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(</a:t>
            </a:r>
            <a:r>
              <a:rPr lang="zh-TW" altLang="en-US" sz="945" dirty="0">
                <a:solidFill>
                  <a:prstClr val="black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請見風險分級條件</a:t>
            </a:r>
            <a:r>
              <a:rPr lang="en-US" altLang="zh-TW" sz="945" dirty="0">
                <a:solidFill>
                  <a:prstClr val="black"/>
                </a:solidFill>
                <a:highlight>
                  <a:srgbClr val="FF93B7"/>
                </a:highlight>
                <a:latin typeface="Arial" panose="020B0604020202020204"/>
                <a:ea typeface="微軟正黑體" panose="020B0604030504040204" pitchFamily="34" charset="-120"/>
              </a:rPr>
              <a:t>)</a:t>
            </a:r>
            <a:endParaRPr lang="en-GB" altLang="zh-TW" sz="945" dirty="0">
              <a:solidFill>
                <a:prstClr val="black"/>
              </a:solidFill>
              <a:highlight>
                <a:srgbClr val="FF93B7"/>
              </a:highlight>
              <a:latin typeface="Arial" panose="020B0604020202020204"/>
              <a:ea typeface="微軟正黑體" panose="020B0604030504040204" pitchFamily="34" charset="-12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C685577-2B76-A8D5-F061-42C3CB15963C}"/>
              </a:ext>
            </a:extLst>
          </p:cNvPr>
          <p:cNvCxnSpPr>
            <a:cxnSpLocks/>
          </p:cNvCxnSpPr>
          <p:nvPr/>
        </p:nvCxnSpPr>
        <p:spPr>
          <a:xfrm>
            <a:off x="6965586" y="1919564"/>
            <a:ext cx="1" cy="180652"/>
          </a:xfrm>
          <a:prstGeom prst="straightConnector1">
            <a:avLst/>
          </a:prstGeom>
          <a:noFill/>
          <a:ln w="38100" cap="flat" cmpd="sng" algn="ctr">
            <a:solidFill>
              <a:srgbClr val="0460A9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144587FF-CE1C-5DB6-B3A7-011E0323308D}"/>
              </a:ext>
            </a:extLst>
          </p:cNvPr>
          <p:cNvSpPr txBox="1"/>
          <p:nvPr/>
        </p:nvSpPr>
        <p:spPr>
          <a:xfrm>
            <a:off x="8252389" y="0"/>
            <a:ext cx="891611" cy="415498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zh-TW" altLang="en-US" sz="21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住院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015DC4-DD3A-7FE0-486A-A8E9D4CCC2DC}"/>
              </a:ext>
            </a:extLst>
          </p:cNvPr>
          <p:cNvSpPr txBox="1"/>
          <p:nvPr/>
        </p:nvSpPr>
        <p:spPr>
          <a:xfrm>
            <a:off x="688009" y="2634916"/>
            <a:ext cx="8279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入院後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DE1D6AD-D038-0E42-B177-B078D9C3D4D9}"/>
              </a:ext>
            </a:extLst>
          </p:cNvPr>
          <p:cNvSpPr txBox="1"/>
          <p:nvPr/>
        </p:nvSpPr>
        <p:spPr>
          <a:xfrm>
            <a:off x="5118548" y="2634915"/>
            <a:ext cx="7739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出院前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0B6BD50-CF17-EABA-4412-FE2C2FFEA3A0}"/>
              </a:ext>
            </a:extLst>
          </p:cNvPr>
          <p:cNvCxnSpPr/>
          <p:nvPr/>
        </p:nvCxnSpPr>
        <p:spPr>
          <a:xfrm>
            <a:off x="4662009" y="2508584"/>
            <a:ext cx="0" cy="24003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6FC0B0D6-36CC-7DA6-0B9C-493767F82E8E}"/>
              </a:ext>
            </a:extLst>
          </p:cNvPr>
          <p:cNvSpPr txBox="1"/>
          <p:nvPr/>
        </p:nvSpPr>
        <p:spPr>
          <a:xfrm>
            <a:off x="712949" y="3095124"/>
            <a:ext cx="1967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LDL-C</a:t>
            </a:r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檢測率： </a:t>
            </a:r>
            <a:r>
              <a:rPr lang="en-US" altLang="zh-TW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%</a:t>
            </a:r>
            <a:endParaRPr lang="zh-TW" altLang="en-US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A0F08E6-8A6A-136E-42E9-25FA133D1465}"/>
              </a:ext>
            </a:extLst>
          </p:cNvPr>
          <p:cNvSpPr txBox="1"/>
          <p:nvPr/>
        </p:nvSpPr>
        <p:spPr>
          <a:xfrm>
            <a:off x="712948" y="3488847"/>
            <a:ext cx="1967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LDL-C</a:t>
            </a:r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達標率： </a:t>
            </a:r>
            <a:r>
              <a:rPr lang="en-US" altLang="zh-TW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%</a:t>
            </a:r>
            <a:endParaRPr lang="zh-TW" altLang="en-US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0B4C371-F58A-F9DC-C8DC-B63A795D3F71}"/>
              </a:ext>
            </a:extLst>
          </p:cNvPr>
          <p:cNvSpPr txBox="1"/>
          <p:nvPr/>
        </p:nvSpPr>
        <p:spPr>
          <a:xfrm>
            <a:off x="720394" y="3882570"/>
            <a:ext cx="27446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LDL-C</a:t>
            </a:r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未達標調藥率： </a:t>
            </a:r>
            <a:r>
              <a:rPr lang="en-US" altLang="zh-TW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%</a:t>
            </a:r>
            <a:endParaRPr lang="zh-TW" altLang="en-US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BF58543-A447-CF7D-E1C2-648C00B74AA2}"/>
              </a:ext>
            </a:extLst>
          </p:cNvPr>
          <p:cNvSpPr txBox="1"/>
          <p:nvPr/>
        </p:nvSpPr>
        <p:spPr>
          <a:xfrm>
            <a:off x="5118549" y="3095124"/>
            <a:ext cx="2689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高強度</a:t>
            </a:r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statin</a:t>
            </a:r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處方率： </a:t>
            </a:r>
            <a:r>
              <a:rPr lang="en-US" altLang="zh-TW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%</a:t>
            </a:r>
            <a:endParaRPr lang="zh-TW" altLang="en-US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07A80E8-46B9-A712-DF72-8CFCB0ABADBE}"/>
              </a:ext>
            </a:extLst>
          </p:cNvPr>
          <p:cNvSpPr txBox="1"/>
          <p:nvPr/>
        </p:nvSpPr>
        <p:spPr>
          <a:xfrm>
            <a:off x="5118549" y="3488847"/>
            <a:ext cx="2689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Non-statin</a:t>
            </a:r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處方率： </a:t>
            </a:r>
            <a:r>
              <a:rPr lang="en-US" altLang="zh-TW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%</a:t>
            </a:r>
            <a:endParaRPr lang="zh-TW" altLang="en-US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7133667-9510-ECB6-759F-638D07F9F5D0}"/>
              </a:ext>
            </a:extLst>
          </p:cNvPr>
          <p:cNvSpPr txBox="1"/>
          <p:nvPr/>
        </p:nvSpPr>
        <p:spPr>
          <a:xfrm>
            <a:off x="5118548" y="3882570"/>
            <a:ext cx="2689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血脂衛教比例： </a:t>
            </a:r>
            <a:r>
              <a:rPr lang="en-US" altLang="zh-TW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%</a:t>
            </a:r>
            <a:endParaRPr lang="zh-TW" altLang="en-US" sz="15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16B94EA-A774-B26F-E495-551E689A5BC9}"/>
              </a:ext>
            </a:extLst>
          </p:cNvPr>
          <p:cNvSpPr txBox="1"/>
          <p:nvPr/>
        </p:nvSpPr>
        <p:spPr>
          <a:xfrm>
            <a:off x="5118548" y="4276292"/>
            <a:ext cx="36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血脂衛教內容：</a:t>
            </a:r>
            <a:r>
              <a:rPr lang="zh-TW" altLang="en-US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治療目標、回診追蹤計畫、血脂藥物簡介、生活型態建議、其他 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4DE0A8B-E1EE-457D-5FAE-FBB1510BC505}"/>
              </a:ext>
            </a:extLst>
          </p:cNvPr>
          <p:cNvSpPr txBox="1"/>
          <p:nvPr/>
        </p:nvSpPr>
        <p:spPr>
          <a:xfrm>
            <a:off x="720393" y="4276293"/>
            <a:ext cx="37615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風險分級治療目標</a:t>
            </a:r>
            <a:r>
              <a:rPr lang="en-US" altLang="zh-TW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(70/55 mg/dL)</a:t>
            </a:r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5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3BC4455-1AED-474A-B72A-0651A825A78B}"/>
              </a:ext>
            </a:extLst>
          </p:cNvPr>
          <p:cNvSpPr txBox="1"/>
          <p:nvPr/>
        </p:nvSpPr>
        <p:spPr>
          <a:xfrm>
            <a:off x="0" y="4904626"/>
            <a:ext cx="231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200" dirty="0">
                <a:solidFill>
                  <a:prstClr val="black"/>
                </a:solidFill>
                <a:highlight>
                  <a:srgbClr val="FF93B7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*個別化填入醫院資料與流程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1D59670-9DA6-FFF9-3CA8-1C33530095B5}"/>
              </a:ext>
            </a:extLst>
          </p:cNvPr>
          <p:cNvSpPr txBox="1"/>
          <p:nvPr/>
        </p:nvSpPr>
        <p:spPr>
          <a:xfrm>
            <a:off x="6576818" y="4899393"/>
            <a:ext cx="262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血脂及動脈硬化學會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3 to goal 2.0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718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8DB96-6252-98D0-8B0E-8829E6AD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EDEBF589-F468-D57E-71F0-116B2A1550DA}"/>
              </a:ext>
            </a:extLst>
          </p:cNvPr>
          <p:cNvSpPr txBox="1"/>
          <p:nvPr/>
        </p:nvSpPr>
        <p:spPr>
          <a:xfrm>
            <a:off x="146569" y="2157034"/>
            <a:ext cx="354392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720090">
              <a:defRPr/>
            </a:pPr>
            <a:r>
              <a:rPr lang="zh-TW" altLang="en-US" sz="1103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處置建議</a:t>
            </a:r>
            <a:endParaRPr lang="en-GB" sz="110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F2FAE9-2AA9-3E56-4406-D5165CE0E288}"/>
              </a:ext>
            </a:extLst>
          </p:cNvPr>
          <p:cNvSpPr txBox="1"/>
          <p:nvPr/>
        </p:nvSpPr>
        <p:spPr>
          <a:xfrm>
            <a:off x="146569" y="3630222"/>
            <a:ext cx="354392" cy="6565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720090">
              <a:defRPr/>
            </a:pPr>
            <a:r>
              <a:rPr lang="zh-TW" altLang="en-US" sz="1103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追蹤建議</a:t>
            </a:r>
            <a:endParaRPr lang="en-GB" sz="1103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E5EC1C-4CDA-876C-6D0C-85831BEC8D0D}"/>
              </a:ext>
            </a:extLst>
          </p:cNvPr>
          <p:cNvSpPr/>
          <p:nvPr/>
        </p:nvSpPr>
        <p:spPr>
          <a:xfrm>
            <a:off x="703011" y="2572281"/>
            <a:ext cx="8054339" cy="283500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在</a:t>
            </a:r>
            <a:r>
              <a:rPr lang="zh-TW" altLang="en-US" sz="1260" b="1" kern="0" dirty="0">
                <a:solidFill>
                  <a:prstClr val="black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第</a:t>
            </a:r>
            <a:r>
              <a:rPr lang="en-US" altLang="zh-TW" sz="1260" b="1" kern="0" dirty="0">
                <a:solidFill>
                  <a:prstClr val="black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6</a:t>
            </a:r>
            <a:r>
              <a:rPr lang="zh-TW" altLang="en-US" sz="1260" b="1" kern="0" dirty="0">
                <a:solidFill>
                  <a:prstClr val="black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到</a:t>
            </a:r>
            <a:r>
              <a:rPr lang="en-US" altLang="zh-TW" sz="1260" b="1" kern="0" dirty="0">
                <a:solidFill>
                  <a:prstClr val="black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8</a:t>
            </a:r>
            <a:r>
              <a:rPr lang="zh-TW" altLang="en-US" sz="1260" b="1" kern="0" dirty="0">
                <a:solidFill>
                  <a:prstClr val="black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週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檢測血脂指標，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 </a:t>
            </a: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評估是否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LDL-C</a:t>
            </a: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達標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?</a:t>
            </a:r>
            <a:endParaRPr lang="en-GB" sz="1260" b="1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AC666A2-EAD6-DEAB-283C-AE582C724134}"/>
              </a:ext>
            </a:extLst>
          </p:cNvPr>
          <p:cNvSpPr/>
          <p:nvPr/>
        </p:nvSpPr>
        <p:spPr>
          <a:xfrm>
            <a:off x="703011" y="3185533"/>
            <a:ext cx="3773111" cy="340199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治療達標，維持治療</a:t>
            </a:r>
            <a:endParaRPr lang="en-GB" sz="1260" b="1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5575AF7A-86D8-EDEC-6DDF-907687130F38}"/>
              </a:ext>
            </a:extLst>
          </p:cNvPr>
          <p:cNvCxnSpPr>
            <a:cxnSpLocks/>
            <a:stCxn id="67" idx="2"/>
            <a:endCxn id="50" idx="1"/>
          </p:cNvCxnSpPr>
          <p:nvPr/>
        </p:nvCxnSpPr>
        <p:spPr>
          <a:xfrm rot="5400000" flipH="1">
            <a:off x="994776" y="3063870"/>
            <a:ext cx="1332082" cy="1915610"/>
          </a:xfrm>
          <a:prstGeom prst="bentConnector4">
            <a:avLst>
              <a:gd name="adj1" fmla="val -12871"/>
              <a:gd name="adj2" fmla="val 108950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CCEC5F-7D96-BF77-5EF9-E2B9F28FF998}"/>
              </a:ext>
            </a:extLst>
          </p:cNvPr>
          <p:cNvGrpSpPr/>
          <p:nvPr/>
        </p:nvGrpSpPr>
        <p:grpSpPr>
          <a:xfrm>
            <a:off x="2583884" y="2855782"/>
            <a:ext cx="4202793" cy="337701"/>
            <a:chOff x="3543237" y="2270139"/>
            <a:chExt cx="5394130" cy="46337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922E9C6-539C-EF57-CC3D-D3218288C900}"/>
                </a:ext>
              </a:extLst>
            </p:cNvPr>
            <p:cNvCxnSpPr>
              <a:cxnSpLocks/>
            </p:cNvCxnSpPr>
            <p:nvPr/>
          </p:nvCxnSpPr>
          <p:spPr>
            <a:xfrm>
              <a:off x="6240302" y="2270139"/>
              <a:ext cx="5306" cy="240382"/>
            </a:xfrm>
            <a:prstGeom prst="line">
              <a:avLst/>
            </a:prstGeom>
            <a:noFill/>
            <a:ln w="38100" cap="flat" cmpd="sng" algn="ctr">
              <a:solidFill>
                <a:srgbClr val="A7A8AA"/>
              </a:solidFill>
              <a:prstDash val="solid"/>
              <a:miter lim="800000"/>
            </a:ln>
            <a:effectLst/>
          </p:spPr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4C4F4D85-8CD2-EE50-BAB4-25F6DB6AD19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233952" y="30101"/>
              <a:ext cx="12700" cy="5394130"/>
            </a:xfrm>
            <a:prstGeom prst="bentConnector3">
              <a:avLst>
                <a:gd name="adj1" fmla="val 1824346"/>
              </a:avLst>
            </a:prstGeom>
            <a:noFill/>
            <a:ln w="38100" cap="flat" cmpd="sng" algn="ctr">
              <a:solidFill>
                <a:srgbClr val="A7A8AA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0404B98-645C-AC8D-334D-6F5178A6260A}"/>
              </a:ext>
            </a:extLst>
          </p:cNvPr>
          <p:cNvSpPr/>
          <p:nvPr/>
        </p:nvSpPr>
        <p:spPr>
          <a:xfrm>
            <a:off x="4894775" y="3185534"/>
            <a:ext cx="3838487" cy="889376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沒達標，檢視服藥狀況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。</a:t>
            </a:r>
            <a:br>
              <a:rPr lang="en-GB" altLang="zh-TW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</a:b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應考慮調整至高強度</a:t>
            </a:r>
            <a:r>
              <a:rPr lang="en-US" altLang="zh-TW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statin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或最大耐受</a:t>
            </a:r>
            <a:r>
              <a:rPr lang="en-GB" altLang="zh-TW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statin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劑量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PMingLiU" panose="02020500000000000000" pitchFamily="18" charset="-120"/>
                <a:ea typeface="微軟正黑體" panose="020B0604030504040204" pitchFamily="34" charset="-120"/>
              </a:rPr>
              <a:t>；</a:t>
            </a:r>
            <a:br>
              <a:rPr lang="en-GB" altLang="zh-TW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PMingLiU" panose="02020500000000000000" pitchFamily="18" charset="-120"/>
                <a:ea typeface="微軟正黑體" panose="020B0604030504040204" pitchFamily="34" charset="-120"/>
              </a:rPr>
            </a:b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同時考慮合併</a:t>
            </a:r>
            <a:r>
              <a:rPr lang="en-GB" altLang="zh-TW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non-statin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治療，包含</a:t>
            </a:r>
            <a:r>
              <a:rPr lang="en-US" altLang="zh-TW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: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 </a:t>
            </a:r>
            <a:r>
              <a:rPr lang="en-GB" altLang="zh-TW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ezetimibe, PCSK9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單株抗體</a:t>
            </a:r>
            <a:r>
              <a:rPr lang="en-GB" altLang="zh-TW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, siRNA, ATP citrate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 </a:t>
            </a:r>
            <a:r>
              <a:rPr lang="en-GB" altLang="zh-TW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lyase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抑制劑 </a:t>
            </a:r>
            <a:endParaRPr lang="en-GB" altLang="zh-TW" sz="1260" kern="0" dirty="0">
              <a:solidFill>
                <a:sysClr val="windowText" lastClr="000000"/>
              </a:solidFill>
              <a:highlight>
                <a:srgbClr val="78D2A5"/>
              </a:highlight>
              <a:latin typeface="Arial" panose="020B0604020202020204"/>
              <a:ea typeface="微軟正黑體" panose="020B0604030504040204" pitchFamily="34" charset="-120"/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F6EC8FBE-6003-A881-33ED-022B0279F933}"/>
              </a:ext>
            </a:extLst>
          </p:cNvPr>
          <p:cNvCxnSpPr>
            <a:cxnSpLocks/>
            <a:stCxn id="63" idx="3"/>
            <a:endCxn id="59" idx="3"/>
          </p:cNvCxnSpPr>
          <p:nvPr/>
        </p:nvCxnSpPr>
        <p:spPr>
          <a:xfrm flipH="1" flipV="1">
            <a:off x="8733262" y="3630223"/>
            <a:ext cx="24086" cy="887393"/>
          </a:xfrm>
          <a:prstGeom prst="bentConnector3">
            <a:avLst>
              <a:gd name="adj1" fmla="val -1048130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9BFA2E1-C30D-9B5D-62DD-77B84603EAA4}"/>
              </a:ext>
            </a:extLst>
          </p:cNvPr>
          <p:cNvCxnSpPr>
            <a:cxnSpLocks/>
          </p:cNvCxnSpPr>
          <p:nvPr/>
        </p:nvCxnSpPr>
        <p:spPr>
          <a:xfrm>
            <a:off x="6838105" y="4074910"/>
            <a:ext cx="0" cy="279417"/>
          </a:xfrm>
          <a:prstGeom prst="straightConnector1">
            <a:avLst/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0361711-810B-F864-521B-48651AC1F997}"/>
              </a:ext>
            </a:extLst>
          </p:cNvPr>
          <p:cNvSpPr/>
          <p:nvPr/>
        </p:nvSpPr>
        <p:spPr>
          <a:xfrm>
            <a:off x="4918861" y="4347515"/>
            <a:ext cx="3838487" cy="340200"/>
          </a:xfrm>
          <a:prstGeom prst="rect">
            <a:avLst/>
          </a:prstGeom>
          <a:solidFill>
            <a:srgbClr val="BDE1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更動治療</a:t>
            </a:r>
            <a:r>
              <a:rPr lang="en-US" altLang="zh-TW" sz="1260" b="1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1-3</a:t>
            </a:r>
            <a:r>
              <a:rPr lang="zh-TW" altLang="en-US" sz="1260" b="1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月</a:t>
            </a:r>
            <a:r>
              <a:rPr lang="zh-TW" altLang="en-US" sz="1260" kern="0" dirty="0">
                <a:solidFill>
                  <a:sysClr val="windowText" lastClr="000000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內</a:t>
            </a:r>
            <a:r>
              <a:rPr lang="zh-TW" altLang="en-US" sz="1260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追蹤是否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LDL-C</a:t>
            </a:r>
            <a:r>
              <a:rPr lang="zh-TW" altLang="en-US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達標</a:t>
            </a:r>
            <a:r>
              <a:rPr lang="en-GB" altLang="zh-TW" sz="1260" b="1" kern="0" dirty="0">
                <a:solidFill>
                  <a:sysClr val="windowText" lastClr="000000"/>
                </a:solidFill>
                <a:latin typeface="Arial" panose="020B0604020202020204"/>
                <a:ea typeface="微軟正黑體" panose="020B0604030504040204" pitchFamily="34" charset="-120"/>
              </a:rPr>
              <a:t>?</a:t>
            </a:r>
            <a:endParaRPr lang="en-GB" sz="1260" b="1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B480D7F-B7CB-4C99-642D-F3BAACB4E2C7}"/>
              </a:ext>
            </a:extLst>
          </p:cNvPr>
          <p:cNvSpPr txBox="1"/>
          <p:nvPr/>
        </p:nvSpPr>
        <p:spPr>
          <a:xfrm>
            <a:off x="8751828" y="4556228"/>
            <a:ext cx="3465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20090">
              <a:defRPr/>
            </a:pPr>
            <a:r>
              <a:rPr lang="zh-TW" altLang="en-US" sz="1260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否</a:t>
            </a:r>
            <a:endParaRPr lang="en-GB" sz="126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01B422F-7C71-4568-C29E-FA682D21A1FF}"/>
              </a:ext>
            </a:extLst>
          </p:cNvPr>
          <p:cNvSpPr txBox="1"/>
          <p:nvPr/>
        </p:nvSpPr>
        <p:spPr>
          <a:xfrm>
            <a:off x="6479892" y="4627704"/>
            <a:ext cx="4389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>
              <a:defRPr/>
            </a:pPr>
            <a:r>
              <a:rPr lang="zh-TW" altLang="en-US" sz="1260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是</a:t>
            </a:r>
            <a:endParaRPr lang="en-GB" sz="126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C04B8FA-3E0E-608B-6764-EA0AA0638137}"/>
              </a:ext>
            </a:extLst>
          </p:cNvPr>
          <p:cNvSpPr/>
          <p:nvPr/>
        </p:nvSpPr>
        <p:spPr>
          <a:xfrm>
            <a:off x="707621" y="3739569"/>
            <a:ext cx="3768500" cy="325684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zh-TW" altLang="en-US" sz="1260" b="1" kern="0" dirty="0">
                <a:solidFill>
                  <a:srgbClr val="FFFFFF"/>
                </a:solidFill>
                <a:highlight>
                  <a:srgbClr val="78D2A5"/>
                </a:highlight>
                <a:latin typeface="Arial" panose="020B0604020202020204"/>
                <a:ea typeface="微軟正黑體" panose="020B0604030504040204" pitchFamily="34" charset="-120"/>
              </a:rPr>
              <a:t>每半年</a:t>
            </a:r>
            <a:r>
              <a:rPr lang="zh-TW" altLang="en-US" sz="1260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追蹤完整血脂指標</a:t>
            </a:r>
            <a:endParaRPr lang="en-GB" sz="126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CA6CB9B-3AC6-76AB-5726-8E5135FA932A}"/>
              </a:ext>
            </a:extLst>
          </p:cNvPr>
          <p:cNvSpPr/>
          <p:nvPr/>
        </p:nvSpPr>
        <p:spPr>
          <a:xfrm>
            <a:off x="712948" y="4347515"/>
            <a:ext cx="3811347" cy="3402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20090">
              <a:defRPr/>
            </a:pPr>
            <a:r>
              <a:rPr lang="en-US" altLang="zh-TW" sz="1260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LDL-C</a:t>
            </a:r>
            <a:r>
              <a:rPr lang="zh-TW" altLang="en-US" sz="1260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是否持續達標</a:t>
            </a:r>
            <a:r>
              <a:rPr lang="en-GB" altLang="zh-TW" sz="1260" kern="0" dirty="0">
                <a:solidFill>
                  <a:srgbClr val="FFFFFF"/>
                </a:solidFill>
                <a:latin typeface="Arial" panose="020B0604020202020204"/>
                <a:ea typeface="微軟正黑體" panose="020B0604030504040204" pitchFamily="34" charset="-120"/>
              </a:rPr>
              <a:t>?</a:t>
            </a:r>
            <a:endParaRPr lang="en-GB" sz="126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6AD8AE-C37C-845E-D0C3-E2C064CC0BCC}"/>
              </a:ext>
            </a:extLst>
          </p:cNvPr>
          <p:cNvSpPr txBox="1"/>
          <p:nvPr/>
        </p:nvSpPr>
        <p:spPr>
          <a:xfrm>
            <a:off x="2653237" y="4626711"/>
            <a:ext cx="3465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20090">
              <a:defRPr/>
            </a:pPr>
            <a:r>
              <a:rPr lang="zh-TW" altLang="en-US" sz="1260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是</a:t>
            </a:r>
            <a:endParaRPr lang="en-GB" sz="1260" dirty="0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7DE77B9-8259-2DBA-77F3-860A2BD9F249}"/>
              </a:ext>
            </a:extLst>
          </p:cNvPr>
          <p:cNvCxnSpPr>
            <a:cxnSpLocks/>
            <a:stCxn id="50" idx="2"/>
            <a:endCxn id="66" idx="0"/>
          </p:cNvCxnSpPr>
          <p:nvPr/>
        </p:nvCxnSpPr>
        <p:spPr>
          <a:xfrm>
            <a:off x="2589567" y="3525732"/>
            <a:ext cx="2305" cy="213837"/>
          </a:xfrm>
          <a:prstGeom prst="straightConnector1">
            <a:avLst/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162EFBA-8288-8920-1B61-49B1E5283E2A}"/>
              </a:ext>
            </a:extLst>
          </p:cNvPr>
          <p:cNvCxnSpPr>
            <a:cxnSpLocks/>
          </p:cNvCxnSpPr>
          <p:nvPr/>
        </p:nvCxnSpPr>
        <p:spPr>
          <a:xfrm flipH="1">
            <a:off x="2604357" y="4070745"/>
            <a:ext cx="0" cy="288952"/>
          </a:xfrm>
          <a:prstGeom prst="straightConnector1">
            <a:avLst/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E7DA4E1-C020-414A-70CF-CDF630B34579}"/>
              </a:ext>
            </a:extLst>
          </p:cNvPr>
          <p:cNvSpPr txBox="1"/>
          <p:nvPr/>
        </p:nvSpPr>
        <p:spPr>
          <a:xfrm>
            <a:off x="4460534" y="4595849"/>
            <a:ext cx="3465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20090">
              <a:defRPr/>
            </a:pPr>
            <a:r>
              <a:rPr lang="zh-TW" altLang="en-US" sz="1260" dirty="0">
                <a:solidFill>
                  <a:srgbClr val="000000"/>
                </a:solidFill>
                <a:latin typeface="Arial" panose="020B0604020202020204"/>
                <a:ea typeface="微軟正黑體" panose="020B0604030504040204" pitchFamily="34" charset="-120"/>
              </a:rPr>
              <a:t>否</a:t>
            </a:r>
            <a:endParaRPr lang="en-GB" sz="1260" dirty="0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16674B1-97EE-3B12-7DA7-8DC8263C6355}"/>
              </a:ext>
            </a:extLst>
          </p:cNvPr>
          <p:cNvCxnSpPr>
            <a:cxnSpLocks/>
            <a:stCxn id="63" idx="2"/>
            <a:endCxn id="50" idx="1"/>
          </p:cNvCxnSpPr>
          <p:nvPr/>
        </p:nvCxnSpPr>
        <p:spPr>
          <a:xfrm rot="5400000" flipH="1">
            <a:off x="3104517" y="954128"/>
            <a:ext cx="1332082" cy="6135094"/>
          </a:xfrm>
          <a:prstGeom prst="bentConnector4">
            <a:avLst>
              <a:gd name="adj1" fmla="val -12871"/>
              <a:gd name="adj2" fmla="val 102795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A04B5F54-9BCB-9347-C377-9ADB62729517}"/>
              </a:ext>
            </a:extLst>
          </p:cNvPr>
          <p:cNvCxnSpPr>
            <a:cxnSpLocks/>
            <a:stCxn id="67" idx="3"/>
            <a:endCxn id="59" idx="1"/>
          </p:cNvCxnSpPr>
          <p:nvPr/>
        </p:nvCxnSpPr>
        <p:spPr>
          <a:xfrm flipV="1">
            <a:off x="4524295" y="3630223"/>
            <a:ext cx="370481" cy="88739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A7A8A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108A749B-6778-B5B5-D25E-58B7FD1035F8}"/>
              </a:ext>
            </a:extLst>
          </p:cNvPr>
          <p:cNvSpPr txBox="1"/>
          <p:nvPr/>
        </p:nvSpPr>
        <p:spPr>
          <a:xfrm>
            <a:off x="8252389" y="0"/>
            <a:ext cx="891611" cy="4154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zh-TW" altLang="en-US" sz="21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門診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4839F8-CADD-E1B4-8667-EFD5C9A71D97}"/>
              </a:ext>
            </a:extLst>
          </p:cNvPr>
          <p:cNvSpPr txBox="1">
            <a:spLocks/>
          </p:cNvSpPr>
          <p:nvPr/>
        </p:nvSpPr>
        <p:spPr>
          <a:xfrm>
            <a:off x="2813202" y="92560"/>
            <a:ext cx="3517596" cy="4503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6012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15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0090">
              <a:defRPr/>
            </a:pPr>
            <a:r>
              <a:rPr lang="zh-TW" altLang="en-US" sz="2400" dirty="0">
                <a:latin typeface="Arial" panose="020B0604020202020204"/>
                <a:ea typeface="微軟正黑體" panose="020B0604030504040204" pitchFamily="34" charset="-120"/>
              </a:rPr>
              <a:t>血脂管理路徑</a:t>
            </a:r>
            <a:r>
              <a:rPr lang="en-GB" altLang="zh-TW" sz="2400" dirty="0">
                <a:latin typeface="Arial" panose="020B0604020202020204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Arial" panose="020B0604020202020204"/>
                <a:ea typeface="微軟正黑體" panose="020B0604030504040204" pitchFamily="34" charset="-120"/>
              </a:rPr>
              <a:t>次級預防</a:t>
            </a:r>
            <a:endParaRPr lang="en-GB" sz="2400" dirty="0">
              <a:latin typeface="Arial" panose="020B0604020202020204"/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BA1BCABC-4949-6CA1-E1F3-F066FED4EC1D}"/>
              </a:ext>
            </a:extLst>
          </p:cNvPr>
          <p:cNvGrpSpPr/>
          <p:nvPr/>
        </p:nvGrpSpPr>
        <p:grpSpPr>
          <a:xfrm>
            <a:off x="500961" y="562162"/>
            <a:ext cx="2754635" cy="1819365"/>
            <a:chOff x="937348" y="749549"/>
            <a:chExt cx="3672846" cy="2425821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D8F0B954-6563-AD26-D1C8-46FD1EB4CB7A}"/>
                </a:ext>
              </a:extLst>
            </p:cNvPr>
            <p:cNvSpPr txBox="1"/>
            <p:nvPr/>
          </p:nvSpPr>
          <p:spPr>
            <a:xfrm>
              <a:off x="937348" y="749549"/>
              <a:ext cx="14505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TW" altLang="en-US" sz="1500" b="1" u="sng" dirty="0">
                  <a:solidFill>
                    <a:srgbClr val="3399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出院</a:t>
              </a:r>
              <a:r>
                <a:rPr lang="en-US" altLang="zh-TW" sz="1500" b="1" u="sng" dirty="0">
                  <a:solidFill>
                    <a:srgbClr val="3399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4-6</a:t>
              </a:r>
              <a:r>
                <a:rPr lang="zh-TW" altLang="en-US" sz="1500" b="1" u="sng" dirty="0">
                  <a:solidFill>
                    <a:srgbClr val="3399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週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7643EE6-F243-48F3-8944-A79ACFBD7023}"/>
                </a:ext>
              </a:extLst>
            </p:cNvPr>
            <p:cNvSpPr txBox="1"/>
            <p:nvPr/>
          </p:nvSpPr>
          <p:spPr>
            <a:xfrm>
              <a:off x="940668" y="1770053"/>
              <a:ext cx="2622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LDL-C</a:t>
              </a:r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CF66247-9ABF-3F56-17AA-26072E40E12D}"/>
                </a:ext>
              </a:extLst>
            </p:cNvPr>
            <p:cNvSpPr txBox="1"/>
            <p:nvPr/>
          </p:nvSpPr>
          <p:spPr>
            <a:xfrm>
              <a:off x="940667" y="2257268"/>
              <a:ext cx="2622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LDL-C</a:t>
              </a:r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達標率：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0E674E5-1433-C2D6-F52B-347BE850F2B4}"/>
                </a:ext>
              </a:extLst>
            </p:cNvPr>
            <p:cNvSpPr txBox="1"/>
            <p:nvPr/>
          </p:nvSpPr>
          <p:spPr>
            <a:xfrm>
              <a:off x="950596" y="2744483"/>
              <a:ext cx="36595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LDL-C</a:t>
              </a:r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未達標調藥率：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6878D147-1E52-58E2-BBE0-552E4A564940}"/>
                </a:ext>
              </a:extLst>
            </p:cNvPr>
            <p:cNvSpPr txBox="1"/>
            <p:nvPr/>
          </p:nvSpPr>
          <p:spPr>
            <a:xfrm>
              <a:off x="937348" y="1282839"/>
              <a:ext cx="2622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病人回診率：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6914EA6C-1DB6-4501-0479-CDA0BFD1AFEF}"/>
              </a:ext>
            </a:extLst>
          </p:cNvPr>
          <p:cNvGrpSpPr/>
          <p:nvPr/>
        </p:nvGrpSpPr>
        <p:grpSpPr>
          <a:xfrm>
            <a:off x="3035278" y="562162"/>
            <a:ext cx="2754635" cy="1819365"/>
            <a:chOff x="937348" y="749549"/>
            <a:chExt cx="3672846" cy="2425821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97B2B855-6DF6-DA5B-BFFF-600757960278}"/>
                </a:ext>
              </a:extLst>
            </p:cNvPr>
            <p:cNvSpPr txBox="1"/>
            <p:nvPr/>
          </p:nvSpPr>
          <p:spPr>
            <a:xfrm>
              <a:off x="937348" y="749549"/>
              <a:ext cx="14505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TW" altLang="en-US" sz="1500" b="1" u="sng" dirty="0">
                  <a:solidFill>
                    <a:srgbClr val="3399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出院</a:t>
              </a:r>
              <a:r>
                <a:rPr lang="en-US" altLang="zh-TW" sz="1500" b="1" u="sng" dirty="0">
                  <a:solidFill>
                    <a:srgbClr val="3399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500" b="1" u="sng" dirty="0">
                  <a:solidFill>
                    <a:srgbClr val="3399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個月</a:t>
              </a: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4D666C6F-E140-15F2-AA3A-E5CA3C19AF75}"/>
                </a:ext>
              </a:extLst>
            </p:cNvPr>
            <p:cNvSpPr txBox="1"/>
            <p:nvPr/>
          </p:nvSpPr>
          <p:spPr>
            <a:xfrm>
              <a:off x="940668" y="1770053"/>
              <a:ext cx="2622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LDL-C</a:t>
              </a:r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12C7E07-6EBD-DFB0-259A-471DA7296711}"/>
                </a:ext>
              </a:extLst>
            </p:cNvPr>
            <p:cNvSpPr txBox="1"/>
            <p:nvPr/>
          </p:nvSpPr>
          <p:spPr>
            <a:xfrm>
              <a:off x="940667" y="2257268"/>
              <a:ext cx="2622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LDL-C</a:t>
              </a:r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達標率：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158348B-B781-CD06-3607-BDD6C82676D9}"/>
                </a:ext>
              </a:extLst>
            </p:cNvPr>
            <p:cNvSpPr txBox="1"/>
            <p:nvPr/>
          </p:nvSpPr>
          <p:spPr>
            <a:xfrm>
              <a:off x="950596" y="2744483"/>
              <a:ext cx="36595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LDL-C</a:t>
              </a:r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未達標調藥率：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5D3D8869-7E9F-26C9-2ACA-23DDDF04BF4D}"/>
                </a:ext>
              </a:extLst>
            </p:cNvPr>
            <p:cNvSpPr txBox="1"/>
            <p:nvPr/>
          </p:nvSpPr>
          <p:spPr>
            <a:xfrm>
              <a:off x="937348" y="1282839"/>
              <a:ext cx="2622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病人回診率：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91D0FF72-D3EA-0B9A-9108-4B0024C9EEBC}"/>
              </a:ext>
            </a:extLst>
          </p:cNvPr>
          <p:cNvGrpSpPr/>
          <p:nvPr/>
        </p:nvGrpSpPr>
        <p:grpSpPr>
          <a:xfrm>
            <a:off x="5569594" y="562162"/>
            <a:ext cx="2754635" cy="1819365"/>
            <a:chOff x="937348" y="749549"/>
            <a:chExt cx="3672846" cy="2425821"/>
          </a:xfrm>
        </p:grpSpPr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BFF53B96-AD82-101F-260B-6DEC87462884}"/>
                </a:ext>
              </a:extLst>
            </p:cNvPr>
            <p:cNvSpPr txBox="1"/>
            <p:nvPr/>
          </p:nvSpPr>
          <p:spPr>
            <a:xfrm>
              <a:off x="937348" y="749549"/>
              <a:ext cx="14505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TW" altLang="en-US" sz="1500" b="1" u="sng" dirty="0">
                  <a:solidFill>
                    <a:srgbClr val="3399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出院</a:t>
              </a:r>
              <a:r>
                <a:rPr lang="en-US" altLang="zh-TW" sz="1500" b="1" u="sng" dirty="0">
                  <a:solidFill>
                    <a:srgbClr val="3399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1500" b="1" u="sng" dirty="0">
                  <a:solidFill>
                    <a:srgbClr val="3399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個月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D4013143-1FA7-7E55-6755-311BD693FAF0}"/>
                </a:ext>
              </a:extLst>
            </p:cNvPr>
            <p:cNvSpPr txBox="1"/>
            <p:nvPr/>
          </p:nvSpPr>
          <p:spPr>
            <a:xfrm>
              <a:off x="940668" y="1770053"/>
              <a:ext cx="2622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LDL-C</a:t>
              </a:r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D64367CC-1AD2-BFEB-B8BE-750EBD70F2FF}"/>
                </a:ext>
              </a:extLst>
            </p:cNvPr>
            <p:cNvSpPr txBox="1"/>
            <p:nvPr/>
          </p:nvSpPr>
          <p:spPr>
            <a:xfrm>
              <a:off x="940667" y="2257268"/>
              <a:ext cx="2622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LDL-C</a:t>
              </a:r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達標率：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6D8DF1BA-ACE1-61DC-30B4-6DAFAB459496}"/>
                </a:ext>
              </a:extLst>
            </p:cNvPr>
            <p:cNvSpPr txBox="1"/>
            <p:nvPr/>
          </p:nvSpPr>
          <p:spPr>
            <a:xfrm>
              <a:off x="950596" y="2744483"/>
              <a:ext cx="36595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LDL-C</a:t>
              </a:r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未達標調藥率：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09496ECB-9613-AECD-121B-7CEDA7605BD4}"/>
                </a:ext>
              </a:extLst>
            </p:cNvPr>
            <p:cNvSpPr txBox="1"/>
            <p:nvPr/>
          </p:nvSpPr>
          <p:spPr>
            <a:xfrm>
              <a:off x="937348" y="1282839"/>
              <a:ext cx="26227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TW" altLang="en-US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病人回診率： </a:t>
              </a:r>
              <a:r>
                <a:rPr lang="en-US" altLang="zh-TW" sz="1500" dirty="0">
                  <a:solidFill>
                    <a:prstClr val="black"/>
                  </a:solidFill>
                  <a:highlight>
                    <a:srgbClr val="78D2A5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xx</a:t>
              </a:r>
              <a:r>
                <a:rPr lang="en-US" altLang="zh-TW" sz="15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%</a:t>
              </a:r>
              <a:endParaRPr lang="zh-TW" altLang="en-US" sz="15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5024E12B-1DBA-BD6E-4443-34C8C73590CB}"/>
              </a:ext>
            </a:extLst>
          </p:cNvPr>
          <p:cNvSpPr txBox="1"/>
          <p:nvPr/>
        </p:nvSpPr>
        <p:spPr>
          <a:xfrm>
            <a:off x="8057391" y="542890"/>
            <a:ext cx="12376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b="1" u="sng" dirty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特色醫療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04AD7B1D-1727-2F86-0D1E-C4D3D8A406E4}"/>
              </a:ext>
            </a:extLst>
          </p:cNvPr>
          <p:cNvSpPr txBox="1"/>
          <p:nvPr/>
        </p:nvSpPr>
        <p:spPr>
          <a:xfrm>
            <a:off x="8057392" y="918549"/>
            <a:ext cx="1063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dirty="0">
                <a:solidFill>
                  <a:prstClr val="black"/>
                </a:solidFill>
                <a:highlight>
                  <a:srgbClr val="78D2A5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門診衛教</a:t>
            </a: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F50E3FF-26E5-A24C-8249-F965002B8A06}"/>
              </a:ext>
            </a:extLst>
          </p:cNvPr>
          <p:cNvSpPr txBox="1"/>
          <p:nvPr/>
        </p:nvSpPr>
        <p:spPr>
          <a:xfrm>
            <a:off x="8052743" y="1330809"/>
            <a:ext cx="1063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dirty="0">
                <a:solidFill>
                  <a:prstClr val="black"/>
                </a:solidFill>
                <a:highlight>
                  <a:srgbClr val="78D2A5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基因檢測</a:t>
            </a: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F8B8881E-B80B-26CE-FD20-6F29858EFF88}"/>
              </a:ext>
            </a:extLst>
          </p:cNvPr>
          <p:cNvSpPr txBox="1"/>
          <p:nvPr/>
        </p:nvSpPr>
        <p:spPr>
          <a:xfrm>
            <a:off x="8052743" y="1700239"/>
            <a:ext cx="1063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1500" dirty="0">
                <a:solidFill>
                  <a:prstClr val="black"/>
                </a:solidFill>
                <a:highlight>
                  <a:srgbClr val="78D2A5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1500" dirty="0">
                <a:solidFill>
                  <a:prstClr val="black"/>
                </a:solidFill>
                <a:highlight>
                  <a:srgbClr val="78D2A5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推播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8782CED-1CA5-B3AD-2E34-C8D77A4A9D81}"/>
              </a:ext>
            </a:extLst>
          </p:cNvPr>
          <p:cNvSpPr txBox="1"/>
          <p:nvPr/>
        </p:nvSpPr>
        <p:spPr>
          <a:xfrm>
            <a:off x="8055172" y="2058361"/>
            <a:ext cx="1063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500" dirty="0">
                <a:solidFill>
                  <a:prstClr val="black"/>
                </a:solidFill>
                <a:highlight>
                  <a:srgbClr val="78D2A5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資訊輔助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EFBB358-BF19-6CE2-C5BF-C982FF0812E0}"/>
              </a:ext>
            </a:extLst>
          </p:cNvPr>
          <p:cNvSpPr txBox="1"/>
          <p:nvPr/>
        </p:nvSpPr>
        <p:spPr>
          <a:xfrm>
            <a:off x="0" y="4904626"/>
            <a:ext cx="231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1200" dirty="0">
                <a:solidFill>
                  <a:prstClr val="black"/>
                </a:solidFill>
                <a:highlight>
                  <a:srgbClr val="78D2A5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*個別化填入醫院資料與流程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080C2ED-8F10-87D8-A173-1AD564C438A3}"/>
              </a:ext>
            </a:extLst>
          </p:cNvPr>
          <p:cNvSpPr txBox="1"/>
          <p:nvPr/>
        </p:nvSpPr>
        <p:spPr>
          <a:xfrm>
            <a:off x="6576818" y="4899393"/>
            <a:ext cx="262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血脂及動脈硬化學會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3 to goal 2.0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3924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79D6A-6951-946A-F104-957BC8810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10AA68F5-E2AB-FB63-8F21-F73A9F83B96C}"/>
              </a:ext>
            </a:extLst>
          </p:cNvPr>
          <p:cNvGrpSpPr/>
          <p:nvPr/>
        </p:nvGrpSpPr>
        <p:grpSpPr>
          <a:xfrm>
            <a:off x="184165" y="122085"/>
            <a:ext cx="4219661" cy="4874240"/>
            <a:chOff x="6165090" y="46011"/>
            <a:chExt cx="2902638" cy="64989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8AB24E-0F3F-F36C-17EC-48701A15031B}"/>
                </a:ext>
              </a:extLst>
            </p:cNvPr>
            <p:cNvSpPr/>
            <p:nvPr/>
          </p:nvSpPr>
          <p:spPr>
            <a:xfrm>
              <a:off x="6165090" y="46011"/>
              <a:ext cx="2901450" cy="4869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48">
                <a:defRPr/>
              </a:pPr>
              <a:r>
                <a:rPr lang="zh-TW" altLang="en-US" sz="2100" b="1" dirty="0">
                  <a:solidFill>
                    <a:srgbClr val="FFFFFF"/>
                  </a:solidFill>
                  <a:latin typeface="Arial" panose="020B0604020202020204"/>
                  <a:ea typeface="微軟正黑體" panose="020B0604030504040204" pitchFamily="34" charset="-120"/>
                  <a:sym typeface="Arial"/>
                </a:rPr>
                <a:t>非常高</a:t>
              </a:r>
              <a:endParaRPr lang="en-GB" sz="2100" b="1" dirty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A22669-1E76-42E2-6380-36C64D6EB87F}"/>
                </a:ext>
              </a:extLst>
            </p:cNvPr>
            <p:cNvSpPr/>
            <p:nvPr/>
          </p:nvSpPr>
          <p:spPr>
            <a:xfrm>
              <a:off x="6166279" y="532937"/>
              <a:ext cx="2901449" cy="60120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25023" indent="-225023" defTabSz="720072">
                <a:buFont typeface="Wingdings" panose="05000000000000000000" pitchFamily="2" charset="2"/>
                <a:buChar char="l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經臨床檢查確診為動脈硬化心血管疾病，包含</a:t>
              </a:r>
              <a:r>
                <a:rPr lang="en-US" altLang="zh-TW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:</a:t>
              </a:r>
              <a:endParaRPr lang="en-GB" altLang="zh-TW" b="1" dirty="0">
                <a:solidFill>
                  <a:sysClr val="windowText" lastClr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急性冠心</a:t>
              </a:r>
              <a:r>
                <a:rPr lang="zh-TW" altLang="en-US" b="1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症病史</a:t>
              </a:r>
              <a:endParaRPr lang="en-GB" altLang="zh-TW" b="1" dirty="0">
                <a:solidFill>
                  <a:prstClr val="black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接受血管再通術 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(</a:t>
              </a:r>
              <a:r>
                <a:rPr lang="zh-TW" altLang="en-US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心導管介入治療或外科冠狀動脈</a:t>
              </a:r>
              <a:r>
                <a:rPr lang="zh-TW" altLang="en-US" dirty="0">
                  <a:solidFill>
                    <a:schemeClr val="tx1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繞道</a:t>
              </a:r>
              <a:r>
                <a:rPr lang="zh-TW" altLang="en-US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手術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)</a:t>
              </a:r>
              <a:endParaRPr lang="en-GB" altLang="zh-TW" dirty="0">
                <a:solidFill>
                  <a:prstClr val="black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缺血性中風</a:t>
              </a:r>
              <a:r>
                <a:rPr lang="en-GB" altLang="zh-TW" b="1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/</a:t>
              </a:r>
              <a:r>
                <a:rPr lang="zh-TW" altLang="en-US" b="1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短暫性腦缺血發作合併動脈硬化相關疾病</a:t>
              </a:r>
              <a:r>
                <a:rPr lang="zh-TW" altLang="en-US" b="1" dirty="0">
                  <a:solidFill>
                    <a:schemeClr val="tx1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或病史</a:t>
              </a:r>
              <a:endParaRPr lang="en-GB" altLang="zh-TW" b="1" strike="sngStrike" dirty="0">
                <a:solidFill>
                  <a:schemeClr val="tx1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周邊動脈疾病 </a:t>
              </a:r>
              <a:r>
                <a:rPr lang="en-US" altLang="zh-TW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(</a:t>
              </a:r>
              <a:r>
                <a:rPr lang="zh-TW" altLang="en-US" dirty="0">
                  <a:solidFill>
                    <a:prstClr val="black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曾接受血管再通術</a:t>
              </a:r>
              <a:r>
                <a:rPr lang="zh-TW" altLang="en-US" dirty="0">
                  <a:solidFill>
                    <a:prstClr val="black"/>
                  </a:solidFill>
                  <a:latin typeface="PMingLiU" panose="02020500000000000000" pitchFamily="18" charset="-120"/>
                  <a:ea typeface="PMingLiU" panose="02020500000000000000" pitchFamily="18" charset="-120"/>
                  <a:sym typeface="Arial"/>
                </a:rPr>
                <a:t>、</a:t>
              </a:r>
              <a:r>
                <a:rPr lang="zh-TW" altLang="en-US" dirty="0">
                  <a:solidFill>
                    <a:prstClr val="black"/>
                  </a:solidFill>
                  <a:latin typeface="華康楷書體W7" panose="03000709000000000000" pitchFamily="65" charset="-120"/>
                  <a:ea typeface="華康楷書體W7" panose="03000709000000000000" pitchFamily="65" charset="-120"/>
                  <a:sym typeface="Arial"/>
                </a:rPr>
                <a:t>有肢體缺</a:t>
              </a:r>
              <a:r>
                <a:rPr lang="zh-TW" altLang="en-US" dirty="0">
                  <a:solidFill>
                    <a:sysClr val="windowText" lastClr="000000"/>
                  </a:solidFill>
                  <a:latin typeface="華康楷書體W7" panose="03000709000000000000" pitchFamily="65" charset="-120"/>
                  <a:ea typeface="華康楷書體W7" panose="03000709000000000000" pitchFamily="65" charset="-120"/>
                  <a:sym typeface="Arial"/>
                </a:rPr>
                <a:t>血相關症狀</a:t>
              </a:r>
              <a:r>
                <a:rPr lang="zh-TW" altLang="en-US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或截肢</a:t>
              </a:r>
              <a:r>
                <a:rPr lang="en-US" altLang="zh-TW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)</a:t>
              </a:r>
            </a:p>
            <a:p>
              <a:pPr defTabSz="720072">
                <a:defRPr/>
              </a:pPr>
              <a:endParaRPr lang="en-GB" altLang="zh-TW" dirty="0">
                <a:solidFill>
                  <a:sysClr val="windowText" lastClr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25023" indent="-225023" defTabSz="720072">
                <a:buFont typeface="Wingdings" panose="05000000000000000000" pitchFamily="2" charset="2"/>
                <a:buChar char="l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經影像檢查確認有顯著斑塊負擔，</a:t>
              </a:r>
              <a:r>
                <a:rPr lang="zh-TW" altLang="en-US" b="1" dirty="0">
                  <a:solidFill>
                    <a:srgbClr val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定義為</a:t>
              </a:r>
              <a:r>
                <a:rPr lang="en-US" altLang="zh-TW" b="1" dirty="0">
                  <a:solidFill>
                    <a:srgbClr val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≥50%</a:t>
              </a:r>
              <a:r>
                <a:rPr lang="zh-TW" altLang="en-US" b="1" dirty="0">
                  <a:solidFill>
                    <a:srgbClr val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直徑狹窄率，</a:t>
              </a: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包含</a:t>
              </a:r>
              <a:r>
                <a:rPr lang="en-US" altLang="zh-TW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:</a:t>
              </a: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冠狀動脈血管攝影</a:t>
              </a:r>
              <a:endParaRPr lang="en-GB" altLang="zh-TW" b="1" dirty="0">
                <a:solidFill>
                  <a:sysClr val="windowText" lastClr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冠狀動脈或周邊血管電腦斷層攝影</a:t>
              </a:r>
              <a:endParaRPr lang="en-US" altLang="zh-TW" b="1" dirty="0">
                <a:solidFill>
                  <a:sysClr val="windowText" lastClr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rgbClr val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頸動脈或周邊血管超音波</a:t>
              </a:r>
              <a:endParaRPr lang="en-GB" altLang="zh-TW" sz="1500" b="1" dirty="0">
                <a:solidFill>
                  <a:prstClr val="black"/>
                </a:solidFill>
                <a:latin typeface="Arial" panose="020B0604020202020204" pitchFamily="34" charset="0"/>
                <a:ea typeface="華康標楷體" panose="03000509000000000000" pitchFamily="65" charset="-12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C3EB30F0-50F9-B2E1-66E0-51DE41127E45}"/>
              </a:ext>
            </a:extLst>
          </p:cNvPr>
          <p:cNvGrpSpPr/>
          <p:nvPr/>
        </p:nvGrpSpPr>
        <p:grpSpPr>
          <a:xfrm>
            <a:off x="4740173" y="122697"/>
            <a:ext cx="4221396" cy="4873628"/>
            <a:chOff x="9189493" y="46826"/>
            <a:chExt cx="2891974" cy="6498171"/>
          </a:xfrm>
          <a:solidFill>
            <a:srgbClr val="FF7C80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E4754C-C61C-D0C7-C3B4-51B43745B4E8}"/>
                </a:ext>
              </a:extLst>
            </p:cNvPr>
            <p:cNvSpPr/>
            <p:nvPr/>
          </p:nvSpPr>
          <p:spPr>
            <a:xfrm>
              <a:off x="9190682" y="46826"/>
              <a:ext cx="2890785" cy="48611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48">
                <a:defRPr/>
              </a:pPr>
              <a:r>
                <a:rPr lang="zh-TW" altLang="en-US" sz="2100" b="1" dirty="0">
                  <a:solidFill>
                    <a:srgbClr val="FFFFFF"/>
                  </a:solidFill>
                  <a:latin typeface="Arial" panose="020B0604020202020204"/>
                  <a:ea typeface="微軟正黑體" panose="020B0604030504040204" pitchFamily="34" charset="-120"/>
                  <a:sym typeface="Arial"/>
                </a:rPr>
                <a:t>極高</a:t>
              </a:r>
              <a:endParaRPr lang="en-GB" sz="2100" b="1" dirty="0">
                <a:solidFill>
                  <a:srgbClr val="FFFFFF"/>
                </a:solidFill>
                <a:latin typeface="Arial" panose="020B0604020202020204"/>
                <a:sym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E0AB99-5BD0-13E9-379C-292D20C8E775}"/>
                </a:ext>
              </a:extLst>
            </p:cNvPr>
            <p:cNvSpPr/>
            <p:nvPr/>
          </p:nvSpPr>
          <p:spPr>
            <a:xfrm>
              <a:off x="9189493" y="532936"/>
              <a:ext cx="2891973" cy="60120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00030" indent="-300030" defTabSz="720072">
                <a:buFont typeface="Wingdings" panose="05000000000000000000" pitchFamily="2" charset="2"/>
                <a:buChar char="l"/>
                <a:defRPr/>
              </a:pPr>
              <a:r>
                <a:rPr lang="zh-TW" altLang="en-US" b="1" dirty="0">
                  <a:solidFill>
                    <a:srgbClr val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冠狀動脈疾病合併下列任一臨床狀況</a:t>
              </a:r>
              <a:r>
                <a:rPr lang="en-US" altLang="zh-TW" b="1" dirty="0">
                  <a:solidFill>
                    <a:srgbClr val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:</a:t>
              </a:r>
              <a:endParaRPr lang="en-GB" altLang="zh-TW" b="1" dirty="0">
                <a:solidFill>
                  <a:srgbClr val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一年內曾經歷心肌梗塞</a:t>
              </a:r>
              <a:endParaRPr lang="en-US" altLang="zh-TW" b="1" dirty="0">
                <a:solidFill>
                  <a:sysClr val="windowText" lastClr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≥兩次心肌梗塞病史</a:t>
              </a:r>
              <a:endParaRPr lang="en-GB" altLang="zh-TW" b="1" dirty="0">
                <a:solidFill>
                  <a:sysClr val="windowText" lastClr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rgbClr val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多支冠狀動脈阻塞</a:t>
              </a:r>
              <a:endParaRPr lang="en-GB" altLang="zh-TW" b="1" dirty="0">
                <a:solidFill>
                  <a:srgbClr val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rgbClr val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急性冠心症合併糖尿病</a:t>
              </a:r>
              <a:endParaRPr lang="en-GB" altLang="zh-TW" b="1" dirty="0">
                <a:solidFill>
                  <a:srgbClr val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周邊動脈疾病或頸動脈狹窄</a:t>
              </a:r>
            </a:p>
            <a:p>
              <a:pPr defTabSz="720072">
                <a:defRPr/>
              </a:pPr>
              <a:endParaRPr lang="en-GB" altLang="zh-TW" b="1" dirty="0">
                <a:solidFill>
                  <a:sysClr val="windowText" lastClr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300030" indent="-300030" defTabSz="720072">
                <a:buFont typeface="Wingdings" panose="05000000000000000000" pitchFamily="2" charset="2"/>
                <a:buChar char="l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周邊動脈疾病合併有</a:t>
              </a:r>
              <a:endParaRPr lang="en-GB" altLang="zh-TW" b="1" dirty="0">
                <a:solidFill>
                  <a:sysClr val="windowText" lastClr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冠狀動脈疾病 </a:t>
              </a:r>
              <a:r>
                <a:rPr lang="zh-TW" altLang="en-US" b="1" dirty="0">
                  <a:solidFill>
                    <a:srgbClr val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或</a:t>
              </a:r>
              <a:endParaRPr lang="en-GB" altLang="zh-TW" b="1" dirty="0">
                <a:solidFill>
                  <a:srgbClr val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marL="270027" indent="-270027" defTabSz="720072">
                <a:buFont typeface="+mj-lt"/>
                <a:buAutoNum type="arabicParenR"/>
                <a:defRPr/>
              </a:pPr>
              <a:r>
                <a:rPr lang="zh-TW" altLang="en-US" b="1" dirty="0">
                  <a:solidFill>
                    <a:sysClr val="windowText" lastClr="000000"/>
                  </a:solidFill>
                  <a:latin typeface="Arial" panose="020B0604020202020204"/>
                  <a:ea typeface="華康標楷體" panose="03000509000000000000" pitchFamily="65" charset="-120"/>
                  <a:sym typeface="Arial"/>
                </a:rPr>
                <a:t>頸動脈狹窄</a:t>
              </a:r>
              <a:endParaRPr lang="en-GB" altLang="zh-TW" b="1" dirty="0">
                <a:solidFill>
                  <a:sysClr val="windowText" lastClr="000000"/>
                </a:solidFill>
                <a:latin typeface="Arial" panose="020B0604020202020204"/>
                <a:ea typeface="華康標楷體" panose="03000509000000000000" pitchFamily="65" charset="-120"/>
                <a:sym typeface="Arial"/>
              </a:endParaRPr>
            </a:p>
            <a:p>
              <a:pPr defTabSz="514348">
                <a:defRPr/>
              </a:pPr>
              <a:endParaRPr lang="en-GB" altLang="zh-TW" sz="788" dirty="0">
                <a:solidFill>
                  <a:sysClr val="windowText" lastClr="000000"/>
                </a:solidFill>
                <a:highlight>
                  <a:srgbClr val="FFFF00"/>
                </a:highlight>
                <a:latin typeface="Arial" panose="020B0604020202020204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2D458BBC-88F7-2A49-B4E3-2D7DA5FE814A}"/>
              </a:ext>
            </a:extLst>
          </p:cNvPr>
          <p:cNvSpPr txBox="1"/>
          <p:nvPr/>
        </p:nvSpPr>
        <p:spPr>
          <a:xfrm>
            <a:off x="1" y="4954087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李貽恒、石崇良（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2024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）。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2025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台灣血脂管理臨床路徑共識。內科學誌，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35(6)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，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426-430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。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微軟正黑體" panose="020B0604030504040204" pitchFamily="34" charset="-120"/>
              </a:rPr>
              <a:t>https://doi.org/10.6314/JIMT.202412_35(6).04</a:t>
            </a:r>
            <a:endParaRPr lang="zh-TW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 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07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8C47A-18BA-0F4A-0256-6E2584285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5">
            <a:extLst>
              <a:ext uri="{FF2B5EF4-FFF2-40B4-BE49-F238E27FC236}">
                <a16:creationId xmlns:a16="http://schemas.microsoft.com/office/drawing/2014/main" id="{24C33822-80DE-6334-7295-70C708E97B87}"/>
              </a:ext>
            </a:extLst>
          </p:cNvPr>
          <p:cNvGraphicFramePr>
            <a:graphicFrameLocks noGrp="1"/>
          </p:cNvGraphicFramePr>
          <p:nvPr/>
        </p:nvGraphicFramePr>
        <p:xfrm>
          <a:off x="1" y="604737"/>
          <a:ext cx="9143999" cy="563880"/>
        </p:xfrm>
        <a:graphic>
          <a:graphicData uri="http://schemas.openxmlformats.org/drawingml/2006/table">
            <a:tbl>
              <a:tblPr firstRow="1" bandRow="1"/>
              <a:tblGrid>
                <a:gridCol w="902369">
                  <a:extLst>
                    <a:ext uri="{9D8B030D-6E8A-4147-A177-3AD203B41FA5}">
                      <a16:colId xmlns:a16="http://schemas.microsoft.com/office/drawing/2014/main" val="3686272582"/>
                    </a:ext>
                  </a:extLst>
                </a:gridCol>
                <a:gridCol w="5471962">
                  <a:extLst>
                    <a:ext uri="{9D8B030D-6E8A-4147-A177-3AD203B41FA5}">
                      <a16:colId xmlns:a16="http://schemas.microsoft.com/office/drawing/2014/main" val="2994651650"/>
                    </a:ext>
                  </a:extLst>
                </a:gridCol>
                <a:gridCol w="1479884">
                  <a:extLst>
                    <a:ext uri="{9D8B030D-6E8A-4147-A177-3AD203B41FA5}">
                      <a16:colId xmlns:a16="http://schemas.microsoft.com/office/drawing/2014/main" val="1638926541"/>
                    </a:ext>
                  </a:extLst>
                </a:gridCol>
                <a:gridCol w="1289784">
                  <a:extLst>
                    <a:ext uri="{9D8B030D-6E8A-4147-A177-3AD203B41FA5}">
                      <a16:colId xmlns:a16="http://schemas.microsoft.com/office/drawing/2014/main" val="2665011624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CN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醫院</a:t>
                      </a:r>
                      <a:endParaRPr lang="en-US" altLang="zh-CN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CN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品質指標目標</a:t>
                      </a:r>
                      <a:endParaRPr lang="en-US" altLang="zh-CN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出院後三個月</a:t>
                      </a:r>
                      <a:r>
                        <a:rPr lang="en-US" altLang="zh-TW" sz="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LDLC</a:t>
                      </a:r>
                      <a:r>
                        <a:rPr lang="zh-TW" altLang="en-US" sz="9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達標率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75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solidFill>
                            <a:srgbClr val="F2735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216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團隊成員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9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7212049"/>
                  </a:ext>
                </a:extLst>
              </a:tr>
            </a:tbl>
          </a:graphicData>
        </a:graphic>
      </p:graphicFrame>
      <p:sp>
        <p:nvSpPr>
          <p:cNvPr id="11" name="標題 1">
            <a:extLst>
              <a:ext uri="{FF2B5EF4-FFF2-40B4-BE49-F238E27FC236}">
                <a16:creationId xmlns:a16="http://schemas.microsoft.com/office/drawing/2014/main" id="{1A9D24A6-7631-B711-0DE9-8699C364C4A7}"/>
              </a:ext>
            </a:extLst>
          </p:cNvPr>
          <p:cNvSpPr txBox="1">
            <a:spLocks/>
          </p:cNvSpPr>
          <p:nvPr/>
        </p:nvSpPr>
        <p:spPr>
          <a:xfrm>
            <a:off x="3151364" y="193303"/>
            <a:ext cx="2841273" cy="3869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>
                <a:solidFill>
                  <a:srgbClr val="00206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zh-TW" altLang="en-US" sz="2100" dirty="0">
                <a:latin typeface="Arial" panose="020B0604020202020204"/>
                <a:ea typeface="微軟正黑體" panose="020B0604030504040204" pitchFamily="34" charset="-120"/>
              </a:rPr>
              <a:t>工作坊執行策略</a:t>
            </a:r>
          </a:p>
        </p:txBody>
      </p:sp>
      <p:graphicFrame>
        <p:nvGraphicFramePr>
          <p:cNvPr id="12" name="Table 1">
            <a:extLst>
              <a:ext uri="{FF2B5EF4-FFF2-40B4-BE49-F238E27FC236}">
                <a16:creationId xmlns:a16="http://schemas.microsoft.com/office/drawing/2014/main" id="{263E11A2-F3DA-E41A-5D03-949AAE7B5B79}"/>
              </a:ext>
            </a:extLst>
          </p:cNvPr>
          <p:cNvGraphicFramePr>
            <a:graphicFrameLocks noGrp="1"/>
          </p:cNvGraphicFramePr>
          <p:nvPr/>
        </p:nvGraphicFramePr>
        <p:xfrm>
          <a:off x="1" y="1263315"/>
          <a:ext cx="9144000" cy="376968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11038572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607900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5530428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706631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3917311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血脂管理臨床路徑分析摘要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8A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希望優化的項目與達成的目標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8A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執行策略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8A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執行步驟</a:t>
                      </a:r>
                      <a:r>
                        <a:rPr lang="zh-CN" altLang="en-US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及時</a:t>
                      </a:r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</a:t>
                      </a:r>
                      <a:r>
                        <a:rPr lang="zh-CN" altLang="en-US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</a:t>
                      </a:r>
                      <a:endParaRPr lang="zh-TW" altLang="en-US" sz="1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8A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zh-CN" altLang="en-US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需協作之部門</a:t>
                      </a:r>
                      <a:r>
                        <a:rPr lang="en-US" altLang="zh-CN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CN" altLang="en-US" sz="1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同仁</a:t>
                      </a:r>
                      <a:endParaRPr lang="zh-TW" altLang="en-US" sz="1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8AA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669156"/>
                  </a:ext>
                </a:extLst>
              </a:tr>
              <a:tr h="392129">
                <a:tc gridSpan="5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住院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585669"/>
                  </a:ext>
                </a:extLst>
              </a:tr>
              <a:tr h="1260302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593314"/>
                  </a:ext>
                </a:extLst>
              </a:tr>
              <a:tr h="392129">
                <a:tc gridSpan="5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門診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544165"/>
                  </a:ext>
                </a:extLst>
              </a:tr>
              <a:tr h="1260302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115"/>
                  </a:ext>
                </a:extLst>
              </a:tr>
            </a:tbl>
          </a:graphicData>
        </a:graphic>
      </p:graphicFrame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B8E6F4E9-415D-8A66-45DF-FAB9074721AA}"/>
              </a:ext>
            </a:extLst>
          </p:cNvPr>
          <p:cNvSpPr/>
          <p:nvPr/>
        </p:nvSpPr>
        <p:spPr>
          <a:xfrm>
            <a:off x="328767" y="2056242"/>
            <a:ext cx="1227190" cy="622881"/>
          </a:xfrm>
          <a:prstGeom prst="wedgeRoundRectCallout">
            <a:avLst>
              <a:gd name="adj1" fmla="val -1983"/>
              <a:gd name="adj2" fmla="val -105954"/>
              <a:gd name="adj3" fmla="val 16667"/>
            </a:avLst>
          </a:prstGeom>
          <a:solidFill>
            <a:srgbClr val="FFC100">
              <a:lumMod val="40000"/>
              <a:lumOff val="60000"/>
            </a:srgbClr>
          </a:solidFill>
          <a:ln w="12700" cap="flat" cmpd="sng" algn="ctr">
            <a:solidFill>
              <a:srgbClr val="FFC1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zh-TW" altLang="en-US" sz="135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現況分析與摘要</a:t>
            </a:r>
          </a:p>
        </p:txBody>
      </p:sp>
      <p:sp>
        <p:nvSpPr>
          <p:cNvPr id="16" name="語音泡泡: 圓角矩形 15">
            <a:extLst>
              <a:ext uri="{FF2B5EF4-FFF2-40B4-BE49-F238E27FC236}">
                <a16:creationId xmlns:a16="http://schemas.microsoft.com/office/drawing/2014/main" id="{D3D59D91-40EC-7C75-5697-22A8C2ABEB00}"/>
              </a:ext>
            </a:extLst>
          </p:cNvPr>
          <p:cNvSpPr/>
          <p:nvPr/>
        </p:nvSpPr>
        <p:spPr>
          <a:xfrm>
            <a:off x="1884724" y="2056242"/>
            <a:ext cx="1694366" cy="1363734"/>
          </a:xfrm>
          <a:prstGeom prst="wedgeRoundRectCallout">
            <a:avLst>
              <a:gd name="adj1" fmla="val 520"/>
              <a:gd name="adj2" fmla="val -78053"/>
              <a:gd name="adj3" fmla="val 16667"/>
            </a:avLst>
          </a:prstGeom>
          <a:solidFill>
            <a:srgbClr val="FFC100">
              <a:lumMod val="40000"/>
              <a:lumOff val="60000"/>
            </a:srgbClr>
          </a:solidFill>
          <a:ln w="12700" cap="flat" cmpd="sng" algn="ctr">
            <a:solidFill>
              <a:srgbClr val="FFC1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zh-TW" altLang="en-US" sz="135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根據現況分析設定有助於提升</a:t>
            </a:r>
            <a:r>
              <a:rPr lang="en-US" altLang="zh-TW" sz="135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LDL-C</a:t>
            </a:r>
            <a:r>
              <a:rPr lang="zh-TW" altLang="en-US" sz="135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達標率需優化項目，以及希望達成的目標，做為執行策略聚焦</a:t>
            </a:r>
          </a:p>
        </p:txBody>
      </p:sp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1FF035BA-BCC0-2E9C-9176-1B12603FE1B3}"/>
              </a:ext>
            </a:extLst>
          </p:cNvPr>
          <p:cNvSpPr/>
          <p:nvPr/>
        </p:nvSpPr>
        <p:spPr>
          <a:xfrm>
            <a:off x="3763491" y="2056243"/>
            <a:ext cx="1617019" cy="1014743"/>
          </a:xfrm>
          <a:prstGeom prst="wedgeRoundRectCallout">
            <a:avLst>
              <a:gd name="adj1" fmla="val -4779"/>
              <a:gd name="adj2" fmla="val -89015"/>
              <a:gd name="adj3" fmla="val 16667"/>
            </a:avLst>
          </a:prstGeom>
          <a:solidFill>
            <a:srgbClr val="FFC100">
              <a:lumMod val="40000"/>
              <a:lumOff val="60000"/>
            </a:srgbClr>
          </a:solidFill>
          <a:ln w="12700" cap="flat" cmpd="sng" algn="ctr">
            <a:solidFill>
              <a:srgbClr val="FFC1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zh-TW" altLang="en-US" sz="135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根據左列需優化項目，訂定可落實之執行策略，以達成設定的優化目標 </a:t>
            </a:r>
          </a:p>
        </p:txBody>
      </p:sp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F2535573-ECA8-4606-AC79-5EF53975A25E}"/>
              </a:ext>
            </a:extLst>
          </p:cNvPr>
          <p:cNvSpPr/>
          <p:nvPr/>
        </p:nvSpPr>
        <p:spPr>
          <a:xfrm>
            <a:off x="5564910" y="2056242"/>
            <a:ext cx="1643819" cy="1198704"/>
          </a:xfrm>
          <a:prstGeom prst="wedgeRoundRectCallout">
            <a:avLst>
              <a:gd name="adj1" fmla="val -3791"/>
              <a:gd name="adj2" fmla="val -81745"/>
              <a:gd name="adj3" fmla="val 16667"/>
            </a:avLst>
          </a:prstGeom>
          <a:solidFill>
            <a:srgbClr val="FFC100">
              <a:lumMod val="40000"/>
              <a:lumOff val="60000"/>
            </a:srgbClr>
          </a:solidFill>
          <a:ln w="12700" cap="flat" cmpd="sng" algn="ctr">
            <a:solidFill>
              <a:srgbClr val="FFC1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zh-TW" altLang="en-US" sz="135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討論及訂定要落實的執行策略，何時要完成哪些步驟，可做為之後策略落實的追蹤清單</a:t>
            </a: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2FCFC7DA-191D-F1E7-3EE7-BF6356904965}"/>
              </a:ext>
            </a:extLst>
          </p:cNvPr>
          <p:cNvSpPr/>
          <p:nvPr/>
        </p:nvSpPr>
        <p:spPr>
          <a:xfrm>
            <a:off x="7393129" y="2056242"/>
            <a:ext cx="1643819" cy="871917"/>
          </a:xfrm>
          <a:prstGeom prst="wedgeRoundRectCallout">
            <a:avLst>
              <a:gd name="adj1" fmla="val 897"/>
              <a:gd name="adj2" fmla="val -92368"/>
              <a:gd name="adj3" fmla="val 16667"/>
            </a:avLst>
          </a:prstGeom>
          <a:solidFill>
            <a:srgbClr val="FFC100">
              <a:lumMod val="40000"/>
              <a:lumOff val="60000"/>
            </a:srgbClr>
          </a:solidFill>
          <a:ln w="12700" cap="flat" cmpd="sng" algn="ctr">
            <a:solidFill>
              <a:srgbClr val="FFC1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zh-TW" altLang="en-US" sz="135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列出策略落實，需要哪些部門或同仁協助跟配合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EE1C5BB4-78CA-3B76-1304-51CF5E607EDE}"/>
              </a:ext>
            </a:extLst>
          </p:cNvPr>
          <p:cNvSpPr/>
          <p:nvPr/>
        </p:nvSpPr>
        <p:spPr>
          <a:xfrm>
            <a:off x="6400801" y="38658"/>
            <a:ext cx="2636147" cy="502623"/>
          </a:xfrm>
          <a:prstGeom prst="round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zh-TW" altLang="en-US" sz="14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每間醫院一份，銀河系工作坊提供便條紙填寫討論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55C8314-E417-AB40-A41B-26204BC2ACC2}"/>
              </a:ext>
            </a:extLst>
          </p:cNvPr>
          <p:cNvSpPr txBox="1"/>
          <p:nvPr/>
        </p:nvSpPr>
        <p:spPr>
          <a:xfrm>
            <a:off x="6576818" y="4899393"/>
            <a:ext cx="262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血脂及動脈硬化學會 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3 to goal 2.0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09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1308</Words>
  <Application>Microsoft Office PowerPoint</Application>
  <PresentationFormat>如螢幕大小 (16:9)</PresentationFormat>
  <Paragraphs>140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8" baseType="lpstr">
      <vt:lpstr>Arial </vt:lpstr>
      <vt:lpstr>華康楷書體W7</vt:lpstr>
      <vt:lpstr>微軟正黑體</vt:lpstr>
      <vt:lpstr>PMingLiU</vt:lpstr>
      <vt:lpstr>Aptos</vt:lpstr>
      <vt:lpstr>Aptos Black</vt:lpstr>
      <vt:lpstr>Arial</vt:lpstr>
      <vt:lpstr>Arial Black</vt:lpstr>
      <vt:lpstr>Calibri</vt:lpstr>
      <vt:lpstr>Wingdings</vt:lpstr>
      <vt:lpstr>Office Theme</vt:lpstr>
      <vt:lpstr>3 to Goal 2.0 評估工具 3 months reaching to LDL-C Goal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Lee</dc:creator>
  <cp:lastModifiedBy>Chen, Po-Lin</cp:lastModifiedBy>
  <cp:revision>5</cp:revision>
  <dcterms:created xsi:type="dcterms:W3CDTF">2024-04-11T23:34:39Z</dcterms:created>
  <dcterms:modified xsi:type="dcterms:W3CDTF">2025-04-23T01:18:03Z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2025-01-07T09:14:34Z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4458779a-7fb0-4982-b05f-4a7232e3c817</vt:lpwstr>
  </property>
  <property fmtid="{D5CDD505-2E9C-101B-9397-08002B2CF9AE}" pid="8" name="MSIP_Label_3c9bec58-8084-492e-8360-0e1cfe36408c_ContentBits">
    <vt:lpwstr>0</vt:lpwstr>
  </property>
</Properties>
</file>