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2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38D8-10C4-49A5-A9CC-F8A4E1CA5CB3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DD453-6E6D-436C-9B52-9F07F2A4D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6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FDD4-9C54-4B05-A236-E45B45B7EA2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80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0720C-0FB9-4C96-924F-27FC57ACD55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4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9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41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50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66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98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35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59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3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1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95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79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65096-79CE-4B14-B447-5EC20255861E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7A54-7BA6-424B-80AF-F18CA25763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03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/>
          <p:nvPr/>
        </p:nvGrpSpPr>
        <p:grpSpPr>
          <a:xfrm>
            <a:off x="-14799" y="1484783"/>
            <a:ext cx="9158799" cy="2304257"/>
            <a:chOff x="-122303" y="-85966"/>
            <a:chExt cx="9158799" cy="1304508"/>
          </a:xfrm>
        </p:grpSpPr>
        <p:sp>
          <p:nvSpPr>
            <p:cNvPr id="5" name="矩形 4"/>
            <p:cNvSpPr/>
            <p:nvPr/>
          </p:nvSpPr>
          <p:spPr>
            <a:xfrm>
              <a:off x="-122303" y="-85966"/>
              <a:ext cx="9144000" cy="1296545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kern="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個案報告</a:t>
              </a:r>
              <a:r>
                <a:rPr lang="en-US" altLang="zh-TW" sz="4000" b="1" kern="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_</a:t>
              </a:r>
              <a:r>
                <a:rPr lang="zh-TW" altLang="en-US" sz="4000" b="1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護理</a:t>
              </a:r>
              <a:r>
                <a:rPr lang="zh-TW" altLang="en-US" sz="4000" b="1" kern="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師模板</a:t>
              </a:r>
              <a:endPara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07504" y="1137010"/>
              <a:ext cx="9144000" cy="815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661-CA60-4B7B-965B-734F3D4BA48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36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如何</a:t>
            </a:r>
            <a:r>
              <a:rPr lang="zh-TW" altLang="zh-TW" dirty="0" smtClean="0"/>
              <a:t>給予個別</a:t>
            </a:r>
            <a:r>
              <a:rPr lang="zh-TW" altLang="en-US" dirty="0"/>
              <a:t>性的</a:t>
            </a:r>
            <a:r>
              <a:rPr lang="zh-TW" altLang="zh-TW" dirty="0" smtClean="0"/>
              <a:t>整體</a:t>
            </a:r>
            <a:r>
              <a:rPr lang="zh-TW" altLang="zh-TW" dirty="0"/>
              <a:t>連續性</a:t>
            </a:r>
            <a:r>
              <a:rPr lang="zh-TW" altLang="zh-TW" dirty="0" smtClean="0"/>
              <a:t>的護理</a:t>
            </a:r>
            <a:r>
              <a:rPr lang="zh-TW" altLang="zh-TW" dirty="0"/>
              <a:t>措施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0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成功或失敗</a:t>
            </a:r>
            <a:r>
              <a:rPr lang="en-US" altLang="zh-TW" dirty="0"/>
              <a:t>–</a:t>
            </a:r>
            <a:r>
              <a:rPr lang="zh-TW" altLang="en-US" dirty="0"/>
              <a:t>關鍵在何處</a:t>
            </a:r>
            <a:r>
              <a:rPr lang="en-US" altLang="zh-TW" dirty="0"/>
              <a:t>,</a:t>
            </a:r>
            <a:r>
              <a:rPr lang="zh-TW" altLang="en-US" dirty="0"/>
              <a:t>詳述</a:t>
            </a:r>
            <a:r>
              <a:rPr lang="zh-TW" altLang="en-US" dirty="0" smtClean="0"/>
              <a:t>討論</a:t>
            </a:r>
            <a:endParaRPr lang="en-US" altLang="zh-TW" dirty="0" smtClean="0"/>
          </a:p>
          <a:p>
            <a:r>
              <a:rPr lang="zh-TW" altLang="en-US" dirty="0" smtClean="0"/>
              <a:t>本個案</a:t>
            </a:r>
            <a:r>
              <a:rPr lang="zh-TW" altLang="zh-TW" dirty="0" smtClean="0"/>
              <a:t>學習</a:t>
            </a:r>
            <a:r>
              <a:rPr lang="zh-TW" altLang="zh-TW" dirty="0"/>
              <a:t>重點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179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時間分配</a:t>
            </a:r>
            <a:r>
              <a:rPr lang="en-US" altLang="zh-TW" dirty="0" smtClean="0"/>
              <a:t>(</a:t>
            </a:r>
            <a:r>
              <a:rPr lang="zh-TW" altLang="en-US" dirty="0" smtClean="0"/>
              <a:t>報告時間</a:t>
            </a:r>
            <a:r>
              <a:rPr lang="en-US" altLang="zh-TW" dirty="0" smtClean="0"/>
              <a:t>:12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2474" y="160020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病史、身體檢查、實驗室檢查、生理檢查、目前藥物</a:t>
            </a:r>
            <a:r>
              <a:rPr lang="zh-TW" altLang="en-US" dirty="0"/>
              <a:t>使用</a:t>
            </a:r>
            <a:r>
              <a:rPr lang="zh-TW" altLang="en-US" dirty="0" smtClean="0"/>
              <a:t>、相關文獻 </a:t>
            </a:r>
            <a:r>
              <a:rPr lang="en-US" altLang="zh-TW" dirty="0" smtClean="0"/>
              <a:t>:6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護理過程</a:t>
            </a:r>
            <a:r>
              <a:rPr lang="en-US" altLang="zh-TW" dirty="0" smtClean="0"/>
              <a:t>:5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總結</a:t>
            </a:r>
            <a:r>
              <a:rPr lang="en-US" altLang="zh-TW" dirty="0" smtClean="0"/>
              <a:t>:1</a:t>
            </a:r>
            <a:r>
              <a:rPr lang="zh-TW" altLang="en-US" dirty="0" smtClean="0"/>
              <a:t>分鐘 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819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總結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成功或失敗</a:t>
            </a:r>
            <a:r>
              <a:rPr lang="en-US" altLang="zh-TW" smtClean="0"/>
              <a:t>–</a:t>
            </a:r>
            <a:r>
              <a:rPr lang="zh-TW" altLang="en-US" smtClean="0"/>
              <a:t>關鍵在何處</a:t>
            </a:r>
            <a:r>
              <a:rPr lang="en-US" altLang="zh-TW" smtClean="0"/>
              <a:t>,</a:t>
            </a:r>
            <a:r>
              <a:rPr lang="zh-TW" altLang="en-US" smtClean="0"/>
              <a:t>詳述討論</a:t>
            </a:r>
            <a:endParaRPr lang="en-US" altLang="zh-TW" smtClean="0"/>
          </a:p>
          <a:p>
            <a:r>
              <a:rPr lang="zh-TW" altLang="en-US" smtClean="0"/>
              <a:t>本個案</a:t>
            </a:r>
            <a:r>
              <a:rPr lang="zh-TW" altLang="zh-TW" smtClean="0"/>
              <a:t>學習重點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7955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9"/>
          <p:cNvGrpSpPr/>
          <p:nvPr/>
        </p:nvGrpSpPr>
        <p:grpSpPr>
          <a:xfrm>
            <a:off x="-10591" y="24775"/>
            <a:ext cx="9154591" cy="2614066"/>
            <a:chOff x="8384" y="1052921"/>
            <a:chExt cx="9154591" cy="1096702"/>
          </a:xfrm>
        </p:grpSpPr>
        <p:sp>
          <p:nvSpPr>
            <p:cNvPr id="4" name="矩形 3"/>
            <p:cNvSpPr/>
            <p:nvPr/>
          </p:nvSpPr>
          <p:spPr>
            <a:xfrm>
              <a:off x="18975" y="1052921"/>
              <a:ext cx="9144000" cy="10927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384" y="2089955"/>
              <a:ext cx="9144000" cy="596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240929" y="834625"/>
            <a:ext cx="86409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個案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zh-TW" altLang="en-US" sz="3600" dirty="0"/>
              <a:t>內容參考</a:t>
            </a:r>
            <a:r>
              <a:rPr lang="en-US" altLang="zh-TW" sz="3600" dirty="0"/>
              <a:t>(</a:t>
            </a:r>
            <a:r>
              <a:rPr lang="zh-TW" altLang="en-US" sz="3600" dirty="0"/>
              <a:t>範例</a:t>
            </a:r>
            <a:r>
              <a:rPr lang="en-US" altLang="zh-TW" sz="3600" dirty="0" smtClean="0"/>
              <a:t>)-</a:t>
            </a:r>
            <a:r>
              <a:rPr lang="zh-TW" altLang="en-US" sz="3600" dirty="0" smtClean="0"/>
              <a:t>護理師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一位心肌梗塞病人之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XXXXX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護理經驗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子標題 2"/>
          <p:cNvSpPr>
            <a:spLocks noGrp="1"/>
          </p:cNvSpPr>
          <p:nvPr>
            <p:ph type="subTitle" idx="1"/>
          </p:nvPr>
        </p:nvSpPr>
        <p:spPr>
          <a:xfrm>
            <a:off x="1073727" y="3886200"/>
            <a:ext cx="6698673" cy="1263914"/>
          </a:xfrm>
        </p:spPr>
        <p:txBody>
          <a:bodyPr>
            <a:normAutofit/>
          </a:bodyPr>
          <a:lstStyle/>
          <a:p>
            <a:r>
              <a:rPr lang="zh-Hant" altLang="en-US" dirty="0">
                <a:solidFill>
                  <a:schemeClr val="tx1"/>
                </a:solidFill>
                <a:latin typeface="新細明體"/>
                <a:ea typeface="新細明體"/>
                <a:cs typeface="新細明體"/>
              </a:rPr>
              <a:t>院所名稱</a:t>
            </a:r>
            <a:r>
              <a:rPr lang="en-US" altLang="zh-Hant" dirty="0">
                <a:solidFill>
                  <a:schemeClr val="tx1"/>
                </a:solidFill>
                <a:latin typeface="新細明體"/>
                <a:ea typeface="新細明體"/>
                <a:cs typeface="新細明體"/>
              </a:rPr>
              <a:t>:◎ ◎</a:t>
            </a:r>
            <a:r>
              <a:rPr lang="zh-Hant" altLang="en-US" dirty="0">
                <a:solidFill>
                  <a:schemeClr val="tx1"/>
                </a:solidFill>
                <a:latin typeface="新細明體"/>
                <a:ea typeface="新細明體"/>
                <a:cs typeface="新細明體"/>
              </a:rPr>
              <a:t>院所 </a:t>
            </a:r>
            <a:endParaRPr lang="en-US" altLang="zh-Hant" dirty="0" smtClean="0">
              <a:solidFill>
                <a:schemeClr val="tx1"/>
              </a:solidFill>
              <a:latin typeface="新細明體"/>
              <a:ea typeface="新細明體"/>
              <a:cs typeface="新細明體"/>
            </a:endParaRPr>
          </a:p>
          <a:p>
            <a:r>
              <a:rPr lang="zh-Hant" altLang="en-US" dirty="0" smtClean="0">
                <a:solidFill>
                  <a:schemeClr val="tx1"/>
                </a:solidFill>
                <a:latin typeface="新細明體"/>
                <a:ea typeface="新細明體"/>
                <a:cs typeface="新細明體"/>
              </a:rPr>
              <a:t>報 </a:t>
            </a:r>
            <a:r>
              <a:rPr lang="zh-Hant" altLang="en-US" dirty="0">
                <a:solidFill>
                  <a:schemeClr val="tx1"/>
                </a:solidFill>
                <a:latin typeface="新細明體"/>
                <a:ea typeface="新細明體"/>
                <a:cs typeface="新細明體"/>
              </a:rPr>
              <a:t>告 人</a:t>
            </a:r>
            <a:r>
              <a:rPr lang="en-US" altLang="zh-Hant" dirty="0">
                <a:solidFill>
                  <a:schemeClr val="tx1"/>
                </a:solidFill>
                <a:latin typeface="新細明體"/>
                <a:ea typeface="新細明體"/>
                <a:cs typeface="新細明體"/>
              </a:rPr>
              <a:t>:○○○ </a:t>
            </a:r>
            <a:endParaRPr lang="en-US" altLang="zh-Hant" dirty="0" smtClean="0">
              <a:solidFill>
                <a:schemeClr val="tx1"/>
              </a:solidFill>
              <a:latin typeface="新細明體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8287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疾病護理相關文獻探討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5"/>
            <a:ext cx="7345362" cy="43624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TW" sz="4000" b="1" smtClean="0"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TW" sz="3600" b="1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425451"/>
            <a:ext cx="10131425" cy="914400"/>
            <a:chOff x="0" y="0"/>
            <a:chExt cx="6336" cy="1152"/>
          </a:xfrm>
        </p:grpSpPr>
        <p:sp>
          <p:nvSpPr>
            <p:cNvPr id="46102" name="Freeform 5"/>
            <p:cNvSpPr>
              <a:spLocks/>
            </p:cNvSpPr>
            <p:nvPr/>
          </p:nvSpPr>
          <p:spPr bwMode="auto">
            <a:xfrm>
              <a:off x="0" y="0"/>
              <a:ext cx="1150" cy="1152"/>
            </a:xfrm>
            <a:custGeom>
              <a:avLst/>
              <a:gdLst>
                <a:gd name="T0" fmla="*/ 0 w 1927"/>
                <a:gd name="T1" fmla="*/ 765 h 1856"/>
                <a:gd name="T2" fmla="*/ 258 w 1927"/>
                <a:gd name="T3" fmla="*/ 765 h 1856"/>
                <a:gd name="T4" fmla="*/ 372 w 1927"/>
                <a:gd name="T5" fmla="*/ 646 h 1856"/>
                <a:gd name="T6" fmla="*/ 458 w 1927"/>
                <a:gd name="T7" fmla="*/ 1063 h 1856"/>
                <a:gd name="T8" fmla="*/ 516 w 1927"/>
                <a:gd name="T9" fmla="*/ 109 h 1856"/>
                <a:gd name="T10" fmla="*/ 687 w 1927"/>
                <a:gd name="T11" fmla="*/ 407 h 1856"/>
                <a:gd name="T12" fmla="*/ 917 w 1927"/>
                <a:gd name="T13" fmla="*/ 318 h 1856"/>
                <a:gd name="T14" fmla="*/ 1060 w 1927"/>
                <a:gd name="T15" fmla="*/ 437 h 1856"/>
                <a:gd name="T16" fmla="*/ 1150 w 1927"/>
                <a:gd name="T17" fmla="*/ 719 h 1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27" h="1856">
                  <a:moveTo>
                    <a:pt x="0" y="1232"/>
                  </a:moveTo>
                  <a:cubicBezTo>
                    <a:pt x="164" y="1248"/>
                    <a:pt x="328" y="1264"/>
                    <a:pt x="432" y="1232"/>
                  </a:cubicBezTo>
                  <a:cubicBezTo>
                    <a:pt x="536" y="1200"/>
                    <a:pt x="568" y="960"/>
                    <a:pt x="624" y="1040"/>
                  </a:cubicBezTo>
                  <a:cubicBezTo>
                    <a:pt x="680" y="1120"/>
                    <a:pt x="728" y="1856"/>
                    <a:pt x="768" y="1712"/>
                  </a:cubicBezTo>
                  <a:cubicBezTo>
                    <a:pt x="808" y="1568"/>
                    <a:pt x="800" y="352"/>
                    <a:pt x="864" y="176"/>
                  </a:cubicBezTo>
                  <a:cubicBezTo>
                    <a:pt x="928" y="0"/>
                    <a:pt x="1040" y="600"/>
                    <a:pt x="1152" y="656"/>
                  </a:cubicBezTo>
                  <a:cubicBezTo>
                    <a:pt x="1264" y="712"/>
                    <a:pt x="1432" y="504"/>
                    <a:pt x="1536" y="512"/>
                  </a:cubicBezTo>
                  <a:cubicBezTo>
                    <a:pt x="1640" y="520"/>
                    <a:pt x="1711" y="596"/>
                    <a:pt x="1776" y="704"/>
                  </a:cubicBezTo>
                  <a:cubicBezTo>
                    <a:pt x="1841" y="812"/>
                    <a:pt x="1896" y="1064"/>
                    <a:pt x="1927" y="1159"/>
                  </a:cubicBezTo>
                </a:path>
              </a:pathLst>
            </a:custGeom>
            <a:noFill/>
            <a:ln w="38100" cap="sq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46103" name="Freeform 6"/>
            <p:cNvSpPr>
              <a:spLocks/>
            </p:cNvSpPr>
            <p:nvPr/>
          </p:nvSpPr>
          <p:spPr bwMode="auto">
            <a:xfrm>
              <a:off x="1152" y="720"/>
              <a:ext cx="148" cy="56"/>
            </a:xfrm>
            <a:custGeom>
              <a:avLst/>
              <a:gdLst>
                <a:gd name="T0" fmla="*/ 0 w 192"/>
                <a:gd name="T1" fmla="*/ 0 h 168"/>
                <a:gd name="T2" fmla="*/ 37 w 192"/>
                <a:gd name="T3" fmla="*/ 48 h 168"/>
                <a:gd name="T4" fmla="*/ 148 w 192"/>
                <a:gd name="T5" fmla="*/ 48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68">
                  <a:moveTo>
                    <a:pt x="0" y="0"/>
                  </a:moveTo>
                  <a:cubicBezTo>
                    <a:pt x="8" y="60"/>
                    <a:pt x="16" y="120"/>
                    <a:pt x="48" y="144"/>
                  </a:cubicBezTo>
                  <a:cubicBezTo>
                    <a:pt x="80" y="168"/>
                    <a:pt x="168" y="144"/>
                    <a:pt x="192" y="144"/>
                  </a:cubicBezTo>
                </a:path>
              </a:pathLst>
            </a:custGeom>
            <a:noFill/>
            <a:ln w="38100" cap="sq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46104" name="Freeform 7"/>
            <p:cNvSpPr>
              <a:spLocks/>
            </p:cNvSpPr>
            <p:nvPr/>
          </p:nvSpPr>
          <p:spPr bwMode="auto">
            <a:xfrm flipV="1">
              <a:off x="1296" y="720"/>
              <a:ext cx="5040" cy="48"/>
            </a:xfrm>
            <a:custGeom>
              <a:avLst/>
              <a:gdLst>
                <a:gd name="T0" fmla="*/ 0 w 4612"/>
                <a:gd name="T1" fmla="*/ 0 h 1"/>
                <a:gd name="T2" fmla="*/ 5040 w 461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12" h="1">
                  <a:moveTo>
                    <a:pt x="0" y="0"/>
                  </a:moveTo>
                  <a:lnTo>
                    <a:pt x="4612" y="0"/>
                  </a:lnTo>
                </a:path>
              </a:pathLst>
            </a:custGeom>
            <a:noFill/>
            <a:ln w="38100" cap="sq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pic>
        <p:nvPicPr>
          <p:cNvPr id="60423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3603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81300"/>
            <a:ext cx="3603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3603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3603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3603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3603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3603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3603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1" name="Rectangle 28"/>
          <p:cNvSpPr>
            <a:spLocks noChangeArrowheads="1"/>
          </p:cNvSpPr>
          <p:nvPr/>
        </p:nvSpPr>
        <p:spPr bwMode="auto">
          <a:xfrm>
            <a:off x="684213" y="4724400"/>
            <a:ext cx="7443787" cy="187325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/>
              <a:t> </a:t>
            </a:r>
            <a:r>
              <a:rPr lang="zh-TW" altLang="en-US" sz="2000" b="1" u="sng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急性期</a:t>
            </a:r>
            <a:r>
              <a:rPr lang="zh-TW" altLang="en-US" sz="2000">
                <a:solidFill>
                  <a:srgbClr val="00002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   心律不整</a:t>
            </a:r>
            <a:endParaRPr lang="en-US" altLang="zh-TW" sz="2000">
              <a:solidFill>
                <a:srgbClr val="00002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000">
                <a:solidFill>
                  <a:srgbClr val="00002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心臟衰竭</a:t>
            </a:r>
          </a:p>
          <a:p>
            <a:pPr lvl="1" eaLnBrk="1" hangingPunct="1"/>
            <a:r>
              <a:rPr lang="zh-TW" altLang="en-US" sz="2000">
                <a:solidFill>
                  <a:srgbClr val="00002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心臟破裂</a:t>
            </a:r>
          </a:p>
          <a:p>
            <a:pPr lvl="1" eaLnBrk="1" hangingPunct="1"/>
            <a:r>
              <a:rPr lang="zh-TW" altLang="en-US" sz="2000">
                <a:solidFill>
                  <a:srgbClr val="00002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心因性休克</a:t>
            </a:r>
          </a:p>
          <a:p>
            <a:pPr lvl="1" eaLnBrk="1" hangingPunct="1"/>
            <a:r>
              <a:rPr lang="zh-TW" altLang="en-US" sz="2000">
                <a:solidFill>
                  <a:srgbClr val="00002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血栓形成與栓塞</a:t>
            </a:r>
          </a:p>
          <a:p>
            <a:pPr eaLnBrk="1" hangingPunct="1"/>
            <a:r>
              <a:rPr lang="zh-TW" altLang="en-US" sz="2000">
                <a:solidFill>
                  <a:srgbClr val="00002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21" name="向左箭號圖說文字 20"/>
          <p:cNvSpPr/>
          <p:nvPr/>
        </p:nvSpPr>
        <p:spPr>
          <a:xfrm>
            <a:off x="4067175" y="5013325"/>
            <a:ext cx="3889375" cy="11525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FF0000"/>
                </a:solidFill>
              </a:rPr>
              <a:t>治療與預防合併症</a:t>
            </a:r>
          </a:p>
        </p:txBody>
      </p:sp>
      <p:pic>
        <p:nvPicPr>
          <p:cNvPr id="60433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3603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157788"/>
            <a:ext cx="3603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45125"/>
            <a:ext cx="3603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805488"/>
            <a:ext cx="3603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圖片 10" descr="圖片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092825"/>
            <a:ext cx="3603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病史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X</a:t>
            </a:r>
            <a:r>
              <a:rPr lang="zh-TW" altLang="en-US" dirty="0" smtClean="0"/>
              <a:t>先生</a:t>
            </a:r>
            <a:r>
              <a:rPr lang="en-US" altLang="zh-TW" dirty="0" smtClean="0"/>
              <a:t>,OO</a:t>
            </a:r>
            <a:r>
              <a:rPr lang="zh-TW" altLang="en-US" dirty="0" smtClean="0"/>
              <a:t>歲</a:t>
            </a:r>
            <a:r>
              <a:rPr lang="en-US" altLang="zh-TW" dirty="0" smtClean="0"/>
              <a:t>,</a:t>
            </a:r>
            <a:r>
              <a:rPr lang="zh-TW" altLang="en-US" dirty="0" smtClean="0"/>
              <a:t>罹患糖尿病（已</a:t>
            </a:r>
            <a:r>
              <a:rPr lang="en-US" altLang="zh-TW" dirty="0" smtClean="0"/>
              <a:t>OO</a:t>
            </a:r>
            <a:r>
              <a:rPr lang="zh-TW" altLang="en-US" dirty="0" smtClean="0"/>
              <a:t>年）、高血壓（已</a:t>
            </a:r>
            <a:r>
              <a:rPr lang="en-US" altLang="zh-TW" dirty="0" smtClean="0"/>
              <a:t>OO</a:t>
            </a:r>
            <a:r>
              <a:rPr lang="zh-TW" altLang="en-US" dirty="0" smtClean="0"/>
              <a:t>年）、高血脂（已</a:t>
            </a:r>
            <a:r>
              <a:rPr lang="en-US" altLang="zh-TW" dirty="0" smtClean="0"/>
              <a:t>OO</a:t>
            </a:r>
            <a:r>
              <a:rPr lang="zh-TW" altLang="en-US" dirty="0" smtClean="0"/>
              <a:t>年），一</a:t>
            </a:r>
            <a:r>
              <a:rPr lang="zh-TW" altLang="en-US" dirty="0"/>
              <a:t>直 </a:t>
            </a:r>
            <a:r>
              <a:rPr lang="zh-TW" altLang="en-US" dirty="0" smtClean="0"/>
              <a:t>服用口服藥物治療，近幾個月用藥</a:t>
            </a:r>
            <a:r>
              <a:rPr lang="zh-TW" altLang="en-US" dirty="0"/>
              <a:t>為 </a:t>
            </a:r>
            <a:r>
              <a:rPr lang="en-US" altLang="zh-TW" dirty="0" smtClean="0"/>
              <a:t>XXX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XXmg</a:t>
            </a:r>
            <a:r>
              <a:rPr lang="en-US" altLang="zh-TW" dirty="0" smtClean="0"/>
              <a:t>)BID </a:t>
            </a:r>
            <a:r>
              <a:rPr lang="en-US" altLang="zh-TW" dirty="0"/>
              <a:t>+ </a:t>
            </a:r>
            <a:r>
              <a:rPr lang="en-US" altLang="zh-TW" dirty="0" smtClean="0"/>
              <a:t>XXX(</a:t>
            </a:r>
            <a:r>
              <a:rPr lang="en-US" altLang="zh-TW" dirty="0" err="1" smtClean="0"/>
              <a:t>XXmg</a:t>
            </a:r>
            <a:r>
              <a:rPr lang="en-US" altLang="zh-TW" dirty="0" smtClean="0"/>
              <a:t>) BID </a:t>
            </a:r>
            <a:r>
              <a:rPr lang="en-US" altLang="zh-TW" dirty="0"/>
              <a:t>+ </a:t>
            </a:r>
            <a:r>
              <a:rPr lang="en-US" altLang="zh-TW" dirty="0" smtClean="0">
                <a:latin typeface="Arial"/>
                <a:cs typeface="Arial"/>
              </a:rPr>
              <a:t>XXX(</a:t>
            </a:r>
            <a:r>
              <a:rPr lang="en-US" altLang="zh-TW" dirty="0" err="1" smtClean="0">
                <a:latin typeface="Arial"/>
                <a:cs typeface="Arial"/>
              </a:rPr>
              <a:t>XXmg</a:t>
            </a:r>
            <a:r>
              <a:rPr lang="en-US" altLang="zh-TW" dirty="0" smtClean="0">
                <a:latin typeface="Arial"/>
                <a:cs typeface="Arial"/>
              </a:rPr>
              <a:t>) </a:t>
            </a:r>
            <a:r>
              <a:rPr lang="en-US" altLang="zh-TW" dirty="0" smtClean="0"/>
              <a:t>QD</a:t>
            </a:r>
            <a:r>
              <a:rPr lang="zh-TW" altLang="en-US" dirty="0" smtClean="0"/>
              <a:t>，因</a:t>
            </a:r>
            <a:r>
              <a:rPr lang="en-US" altLang="zh-TW" dirty="0" smtClean="0"/>
              <a:t>XXX</a:t>
            </a:r>
            <a:r>
              <a:rPr lang="zh-TW" altLang="en-US" dirty="0" smtClean="0"/>
              <a:t>前來門診就醫</a:t>
            </a:r>
            <a:r>
              <a:rPr lang="en-US" altLang="zh-TW" dirty="0"/>
              <a:t>,</a:t>
            </a:r>
            <a:r>
              <a:rPr lang="zh-TW" altLang="en-US" dirty="0"/>
              <a:t>不過並無其它身體不適</a:t>
            </a:r>
            <a:r>
              <a:rPr lang="zh-TW" altLang="en-US" dirty="0" smtClean="0"/>
              <a:t>。</a:t>
            </a:r>
            <a:r>
              <a:rPr lang="en-US" altLang="zh-TW" dirty="0" smtClean="0"/>
              <a:t>X</a:t>
            </a:r>
            <a:r>
              <a:rPr lang="zh-TW" altLang="en-US" dirty="0" smtClean="0"/>
              <a:t>先生的</a:t>
            </a:r>
            <a:r>
              <a:rPr lang="zh-TW" altLang="en-US" dirty="0"/>
              <a:t>母親 有糖尿病</a:t>
            </a:r>
            <a:r>
              <a:rPr lang="en-US" altLang="zh-TW" dirty="0"/>
              <a:t>,</a:t>
            </a:r>
            <a:r>
              <a:rPr lang="zh-TW" altLang="en-US" dirty="0" smtClean="0"/>
              <a:t>幾年前因</a:t>
            </a:r>
            <a:r>
              <a:rPr lang="en-US" altLang="zh-TW" dirty="0" smtClean="0"/>
              <a:t>XXX</a:t>
            </a:r>
            <a:r>
              <a:rPr lang="zh-TW" altLang="en-US" dirty="0" smtClean="0"/>
              <a:t>過</a:t>
            </a:r>
            <a:r>
              <a:rPr lang="zh-TW" altLang="en-US" dirty="0"/>
              <a:t>世</a:t>
            </a:r>
            <a:r>
              <a:rPr lang="zh-TW" altLang="en-US" dirty="0" smtClean="0"/>
              <a:t>。抽菸一天</a:t>
            </a:r>
            <a:r>
              <a:rPr lang="en-US" altLang="zh-TW" dirty="0" smtClean="0"/>
              <a:t>X</a:t>
            </a:r>
            <a:r>
              <a:rPr lang="zh-TW" altLang="en-US" dirty="0" smtClean="0"/>
              <a:t>包，已有</a:t>
            </a:r>
            <a:r>
              <a:rPr lang="en-US" altLang="zh-TW" dirty="0" smtClean="0"/>
              <a:t>XX</a:t>
            </a:r>
            <a:r>
              <a:rPr lang="zh-TW" altLang="en-US" dirty="0" smtClean="0"/>
              <a:t>年，偶而在應酬</a:t>
            </a:r>
            <a:r>
              <a:rPr lang="zh-TW" altLang="en-US" dirty="0"/>
              <a:t>時少量</a:t>
            </a:r>
            <a:r>
              <a:rPr lang="zh-TW" altLang="en-US" dirty="0" smtClean="0"/>
              <a:t>飲酒，無規律運動，也沒有定期執行血糖、（血壓、血脂）監測</a:t>
            </a:r>
            <a:r>
              <a:rPr lang="zh-TW" altLang="en-US" dirty="0"/>
              <a:t>。 </a:t>
            </a:r>
            <a:endParaRPr lang="zh-TW" altLang="en-US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07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0614" t="2223" r="21555" b="58002"/>
          <a:stretch>
            <a:fillRect/>
          </a:stretch>
        </p:blipFill>
        <p:spPr bwMode="auto">
          <a:xfrm>
            <a:off x="539553" y="-149855"/>
            <a:ext cx="8490494" cy="700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65504" y="3501008"/>
            <a:ext cx="1378496" cy="3442394"/>
          </a:xfrm>
        </p:spPr>
        <p:txBody>
          <a:bodyPr vert="wordArtVertRtl">
            <a:normAutofit/>
          </a:bodyPr>
          <a:lstStyle/>
          <a:p>
            <a:pPr algn="l"/>
            <a:r>
              <a:rPr lang="zh-TW" altLang="zh-TW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個案基本資料</a:t>
            </a:r>
            <a:endParaRPr lang="zh-TW" altLang="en-US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45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smtClean="0"/>
              <a:t>身體診查</a:t>
            </a:r>
            <a:r>
              <a:rPr lang="zh-TW" altLang="en-US" sz="4000" dirty="0" smtClean="0"/>
              <a:t>與評估</a:t>
            </a:r>
            <a:r>
              <a:rPr lang="zh-TW" altLang="en-US" dirty="0" smtClean="0"/>
              <a:t>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身高</a:t>
            </a:r>
            <a:r>
              <a:rPr lang="en-US" altLang="zh-TW" dirty="0" smtClean="0"/>
              <a:t>XXX</a:t>
            </a:r>
            <a:r>
              <a:rPr lang="zh-TW" altLang="en-US" dirty="0" smtClean="0"/>
              <a:t>公分</a:t>
            </a:r>
            <a:r>
              <a:rPr lang="en-US" altLang="zh-TW" dirty="0"/>
              <a:t>,</a:t>
            </a:r>
            <a:r>
              <a:rPr lang="zh-TW" altLang="en-US" dirty="0" smtClean="0"/>
              <a:t>體重</a:t>
            </a:r>
            <a:r>
              <a:rPr lang="en-US" altLang="zh-TW" dirty="0" smtClean="0"/>
              <a:t>XXX</a:t>
            </a:r>
            <a:r>
              <a:rPr lang="zh-TW" altLang="en-US" dirty="0" smtClean="0"/>
              <a:t>公斤</a:t>
            </a:r>
            <a:r>
              <a:rPr lang="zh-TW" altLang="zh-TW" dirty="0" smtClean="0"/>
              <a:t>(</a:t>
            </a:r>
            <a:r>
              <a:rPr lang="zh-TW" altLang="en-US" dirty="0" smtClean="0"/>
              <a:t>理想體重</a:t>
            </a:r>
            <a:r>
              <a:rPr lang="en-US" altLang="zh-TW" dirty="0"/>
              <a:t>57</a:t>
            </a:r>
            <a:r>
              <a:rPr lang="zh-TW" altLang="en-US" dirty="0"/>
              <a:t>公</a:t>
            </a:r>
            <a:r>
              <a:rPr lang="zh-TW" altLang="en-US" dirty="0" smtClean="0"/>
              <a:t>斤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smtClean="0"/>
              <a:t>BMI</a:t>
            </a:r>
            <a:r>
              <a:rPr lang="zh-TW" altLang="en-US" dirty="0"/>
              <a:t>:</a:t>
            </a:r>
            <a:r>
              <a:rPr lang="en-US" altLang="zh-TW" dirty="0" smtClean="0"/>
              <a:t>XXX,</a:t>
            </a:r>
            <a:r>
              <a:rPr lang="zh-TW" altLang="en-US" dirty="0" smtClean="0"/>
              <a:t>血壓</a:t>
            </a:r>
            <a:r>
              <a:rPr lang="en-US" altLang="zh-TW" dirty="0" smtClean="0"/>
              <a:t>XXX/XX mmHg</a:t>
            </a:r>
            <a:r>
              <a:rPr lang="zh-TW" altLang="en-US" dirty="0" smtClean="0"/>
              <a:t>，其它理學檢查無特殊發現或（其他異常記錄）。 </a:t>
            </a:r>
          </a:p>
          <a:p>
            <a:endParaRPr kumimoji="1"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77520" y="3454718"/>
            <a:ext cx="8229600" cy="98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smtClean="0"/>
              <a:t>實驗室檢查 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4442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3609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生理檢查</a:t>
            </a:r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36022"/>
              </p:ext>
            </p:extLst>
          </p:nvPr>
        </p:nvGraphicFramePr>
        <p:xfrm>
          <a:off x="611560" y="1484784"/>
          <a:ext cx="8229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zh-TW" sz="1600" b="1" kern="100" dirty="0">
                          <a:effectLst/>
                          <a:latin typeface="+mj-ea"/>
                          <a:ea typeface="+mj-ea"/>
                        </a:rPr>
                        <a:t>項目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zh-TW" sz="1600" b="1" kern="100" dirty="0">
                          <a:effectLst/>
                          <a:latin typeface="+mj-ea"/>
                          <a:ea typeface="+mj-ea"/>
                        </a:rPr>
                        <a:t>日期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zh-TW" sz="1600" b="1" kern="100" dirty="0">
                          <a:effectLst/>
                          <a:latin typeface="+mj-ea"/>
                          <a:ea typeface="+mj-ea"/>
                        </a:rPr>
                        <a:t>結果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66370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EKG(</a:t>
                      </a:r>
                      <a:r>
                        <a:rPr lang="zh-TW" sz="1600" kern="100" dirty="0">
                          <a:effectLst/>
                          <a:latin typeface="+mj-ea"/>
                          <a:ea typeface="+mj-ea"/>
                        </a:rPr>
                        <a:t>心電圖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66370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踝肱血壓指數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(ABI)</a:t>
                      </a:r>
                      <a:r>
                        <a:rPr lang="zh-TW" altLang="zh-TW" sz="1600" dirty="0" smtClean="0"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66370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611560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TW" altLang="en-US" sz="3600" dirty="0" smtClean="0"/>
              <a:t>藥物及治療方式</a:t>
            </a:r>
            <a:r>
              <a:rPr kumimoji="1" lang="en-US" altLang="zh-TW" sz="3600" dirty="0" smtClean="0"/>
              <a:t>(</a:t>
            </a:r>
            <a:r>
              <a:rPr kumimoji="1" lang="zh-TW" altLang="en-US" sz="3600" dirty="0" smtClean="0"/>
              <a:t>包括糖尿病、高血壓、高脂血症之藥物</a:t>
            </a:r>
            <a:r>
              <a:rPr kumimoji="1" lang="en-US" altLang="zh-TW" sz="3600" dirty="0" smtClean="0"/>
              <a:t>)</a:t>
            </a:r>
            <a:endParaRPr kumimoji="1" lang="zh-TW" altLang="en-US" sz="3600" dirty="0"/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202700"/>
              </p:ext>
            </p:extLst>
          </p:nvPr>
        </p:nvGraphicFramePr>
        <p:xfrm>
          <a:off x="611560" y="4293096"/>
          <a:ext cx="82296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5887"/>
                <a:gridCol w="663371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</a:rPr>
                        <a:t>日期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</a:rPr>
                        <a:t>藥名、劑量、用法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96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心理社會層面之評估</a:t>
            </a:r>
            <a:r>
              <a:rPr lang="en-US" altLang="zh-TW" dirty="0" smtClean="0"/>
              <a:t>(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415" y="1155084"/>
            <a:ext cx="817460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2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護理過程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運用</a:t>
            </a:r>
            <a:r>
              <a:rPr lang="zh-TW" altLang="zh-TW" dirty="0"/>
              <a:t>重症護理專業知識敏銳密切觀察合併症之相關症狀</a:t>
            </a:r>
            <a:r>
              <a:rPr lang="zh-TW" altLang="zh-TW" dirty="0" smtClean="0"/>
              <a:t>，</a:t>
            </a:r>
            <a:r>
              <a:rPr lang="zh-TW" altLang="en-US" dirty="0"/>
              <a:t>發展</a:t>
            </a:r>
            <a:r>
              <a:rPr lang="en-US" altLang="zh-TW" dirty="0"/>
              <a:t>2-3</a:t>
            </a:r>
            <a:r>
              <a:rPr lang="zh-TW" altLang="en-US" dirty="0"/>
              <a:t>個</a:t>
            </a:r>
            <a:r>
              <a:rPr lang="zh-TW" altLang="en-US" dirty="0" smtClean="0"/>
              <a:t>合</a:t>
            </a:r>
            <a:r>
              <a:rPr lang="zh-TW" altLang="zh-TW" dirty="0" smtClean="0"/>
              <a:t>適</a:t>
            </a:r>
            <a:r>
              <a:rPr lang="zh-TW" altLang="en-US" dirty="0" smtClean="0"/>
              <a:t>的護理計畫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517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如螢幕大小 (4:3)</PresentationFormat>
  <Paragraphs>56</Paragraphs>
  <Slides>13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PowerPoint 簡報</vt:lpstr>
      <vt:lpstr>疾病護理相關文獻探討</vt:lpstr>
      <vt:lpstr>病史 </vt:lpstr>
      <vt:lpstr>個案基本資料</vt:lpstr>
      <vt:lpstr>身體診查與評估 </vt:lpstr>
      <vt:lpstr>PowerPoint 簡報</vt:lpstr>
      <vt:lpstr>心理社會層面之評估(範例)</vt:lpstr>
      <vt:lpstr>護理過程</vt:lpstr>
      <vt:lpstr>討論</vt:lpstr>
      <vt:lpstr>總結</vt:lpstr>
      <vt:lpstr>時間分配(報告時間:12分鐘)</vt:lpstr>
      <vt:lpstr>總結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DrWuCC</dc:creator>
  <cp:lastModifiedBy>DrWuCC</cp:lastModifiedBy>
  <cp:revision>1</cp:revision>
  <dcterms:created xsi:type="dcterms:W3CDTF">2018-07-18T09:45:47Z</dcterms:created>
  <dcterms:modified xsi:type="dcterms:W3CDTF">2018-07-18T09:46:27Z</dcterms:modified>
</cp:coreProperties>
</file>